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83" r:id="rId4"/>
    <p:sldId id="258" r:id="rId5"/>
    <p:sldId id="277" r:id="rId6"/>
    <p:sldId id="259" r:id="rId7"/>
    <p:sldId id="260" r:id="rId8"/>
    <p:sldId id="261" r:id="rId9"/>
    <p:sldId id="262" r:id="rId10"/>
    <p:sldId id="284" r:id="rId11"/>
    <p:sldId id="263" r:id="rId12"/>
    <p:sldId id="265" r:id="rId13"/>
    <p:sldId id="264" r:id="rId14"/>
    <p:sldId id="266" r:id="rId15"/>
    <p:sldId id="267" r:id="rId16"/>
    <p:sldId id="285" r:id="rId17"/>
    <p:sldId id="268" r:id="rId18"/>
    <p:sldId id="286" r:id="rId19"/>
    <p:sldId id="269" r:id="rId20"/>
    <p:sldId id="270" r:id="rId21"/>
    <p:sldId id="287" r:id="rId22"/>
    <p:sldId id="272" r:id="rId23"/>
    <p:sldId id="288" r:id="rId24"/>
    <p:sldId id="273" r:id="rId25"/>
    <p:sldId id="276" r:id="rId26"/>
    <p:sldId id="274" r:id="rId27"/>
    <p:sldId id="278" r:id="rId28"/>
    <p:sldId id="279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771F"/>
    <a:srgbClr val="328923"/>
    <a:srgbClr val="1C4C14"/>
    <a:srgbClr val="99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0DFA-1CE0-42F8-868E-E2A7810FFA84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DBA3D-8C69-45EC-A73A-26E4703876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DBA3D-8C69-45EC-A73A-26E4703876D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6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DBA3D-8C69-45EC-A73A-26E4703876D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968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DBA3D-8C69-45EC-A73A-26E4703876D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1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hape 12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38915" name="Shape 130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14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41987" name="Shape 148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22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52227" name="Shape 228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2D6F9-F2E1-42B3-BD2E-BFB3E79BB8AB}" type="datetimeFigureOut">
              <a:rPr lang="ru-RU" smtClean="0"/>
              <a:pPr/>
              <a:t>16.03.2026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AFD9-C008-4D2B-9415-46CCA7860EB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voda.org.ru.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reenpeace.org/" TargetMode="External"/><Relationship Id="rId5" Type="http://schemas.openxmlformats.org/officeDocument/2006/relationships/hyperlink" Target="http://gtmarket.ru/news/2016/01/29/7292" TargetMode="External"/><Relationship Id="rId4" Type="http://schemas.openxmlformats.org/officeDocument/2006/relationships/hyperlink" Target="http://www.google.com/url?q=http://an.yandex.ru/count/3HSOtnu_6ju40000ZhfNc4O5XPRF5PK2cm5kGxS2Am68iCjRpWQ9gNgNSPW7dPNO49ou9zlh0fQfKbFAklWds-jwC8Nc3PgxXCSg0QQ528gkz-aplQMKWKIg0QMeQ781aRGwtti4Zxmj76G9dxcT3Tu2aogP1aACaAOEe9284w-GfWwKcvSpfvZn0gYWK9uRfB000036hlkla3Bv80S81R2mblHJ0x41ieXHkPNO4BllO6cnRuhS-S7__________mz-5W00?test-tag=9313&amp;sa=D&amp;sntz=1&amp;usg=AFQjCNFTDEV7CFj_JN4NiKfqTt1evkAP1Q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tmarket.ru/news/2016/01/29/7292" TargetMode="External"/><Relationship Id="rId2" Type="http://schemas.openxmlformats.org/officeDocument/2006/relationships/hyperlink" Target="http://www.google.com/url?q=http://an.yandex.ru/count/3HSOtnu_6ju40000ZhfNc4O5XPRF5PK2cm5kGxS2Am68iCjRpWQ9gNgNSPW7dPNO49ou9zlh0fQfKbFAklWds-jwC8Nc3PgxXCSg0QQ528gkz-aplQMKWKIg0QMeQ781aRGwtti4Zxmj76G9dxcT3Tu2aogP1aACaAOEe9284w-GfWwKcvSpfvZn0gYWK9uRfB000036hlkla3Bv80S81R2mblHJ0x41ieXHkPNO4BllO6cnRuhS-S7__________mz-5W00?test-tag=9313&amp;sa=D&amp;sntz=1&amp;usg=AFQjCNFTDEV7CFj_JN4NiKfqTt1evkAP1Q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oda.org.ru./" TargetMode="External"/><Relationship Id="rId4" Type="http://schemas.openxmlformats.org/officeDocument/2006/relationships/hyperlink" Target="http://www.greenpeace.org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br>
              <a:rPr lang="ru-RU" b="1" dirty="0"/>
            </a:b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работа </a:t>
            </a:r>
            <a:br>
              <a:rPr lang="ru-RU" sz="3300" dirty="0"/>
            </a:br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</a:t>
            </a:r>
            <a:r>
              <a:rPr lang="ru-RU" sz="3300" dirty="0"/>
              <a:t>Сохраним природу вместе.</a:t>
            </a:r>
            <a:br>
              <a:rPr lang="ru-RU" sz="3300" dirty="0"/>
            </a:br>
            <a:r>
              <a:rPr lang="ru-RU" sz="3300" dirty="0"/>
              <a:t>Экологические проблемы и пути их решения</a:t>
            </a:r>
            <a:br>
              <a:rPr lang="ru-RU" dirty="0"/>
            </a:br>
            <a:r>
              <a:rPr lang="ru-RU" b="1" dirty="0"/>
              <a:t> </a:t>
            </a:r>
            <a:br>
              <a:rPr lang="ru-RU" dirty="0"/>
            </a:br>
            <a:br>
              <a:rPr lang="ru-RU" dirty="0"/>
            </a:br>
            <a:r>
              <a:rPr lang="ru-RU" b="1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149080"/>
            <a:ext cx="6400800" cy="1368152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Выполнили: </a:t>
            </a:r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учащиеся 6 «г» класса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Руководитель: </a:t>
            </a:r>
            <a:r>
              <a:rPr lang="ru-RU" sz="7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классный руководитель Егорова Н.Р</a:t>
            </a:r>
            <a:r>
              <a:rPr lang="ru-RU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7200" b="1" dirty="0"/>
              <a:t> </a:t>
            </a:r>
            <a:endParaRPr lang="ru-RU" sz="7200" dirty="0"/>
          </a:p>
          <a:p>
            <a:r>
              <a:rPr lang="ru-RU" sz="7200" b="1" dirty="0"/>
              <a:t> </a:t>
            </a:r>
            <a:endParaRPr lang="ru-RU" sz="7200" dirty="0"/>
          </a:p>
          <a:p>
            <a:endParaRPr lang="ru-RU" sz="7200" dirty="0"/>
          </a:p>
          <a:p>
            <a:r>
              <a:rPr lang="ru-RU" sz="7200" b="1" dirty="0"/>
              <a:t> </a:t>
            </a:r>
            <a:endParaRPr lang="ru-RU" sz="7200" dirty="0"/>
          </a:p>
          <a:p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79512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-26979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Государственное бюджетное общеобразовательное учреждение</a:t>
            </a:r>
            <a:b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средняя общеобразовательная школа № 269 Кировского района Санкт-Петербурга «Школа здоровья»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960755" cy="93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0296"/>
          </a:xfrm>
        </p:spPr>
        <p:txBody>
          <a:bodyPr/>
          <a:lstStyle/>
          <a:p>
            <a:r>
              <a:rPr lang="ru-RU" b="1" dirty="0">
                <a:solidFill>
                  <a:srgbClr val="328923"/>
                </a:solidFill>
              </a:rPr>
              <a:t>Способы переработки отходов</a:t>
            </a:r>
            <a:endParaRPr lang="ru-RU" dirty="0">
              <a:solidFill>
                <a:srgbClr val="328923"/>
              </a:solidFill>
            </a:endParaRPr>
          </a:p>
        </p:txBody>
      </p:sp>
      <p:pic>
        <p:nvPicPr>
          <p:cNvPr id="3" name="Shape 139" descr="http://www.doppiozero.com/sites/default/files/imagecache/popout_image/orozco2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28775" b="14275"/>
          <a:stretch>
            <a:fillRect/>
          </a:stretch>
        </p:blipFill>
        <p:spPr bwMode="auto">
          <a:xfrm>
            <a:off x="623888" y="3122613"/>
            <a:ext cx="8158162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32225" y="1887636"/>
            <a:ext cx="688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5169FCC-D5EF-4087-8A69-394F1C8AA701}"/>
              </a:ext>
            </a:extLst>
          </p:cNvPr>
          <p:cNvSpPr/>
          <p:nvPr/>
        </p:nvSpPr>
        <p:spPr>
          <a:xfrm>
            <a:off x="3826842" y="1837165"/>
            <a:ext cx="4978896" cy="395287"/>
          </a:xfrm>
          <a:prstGeom prst="roundRect">
            <a:avLst/>
          </a:prstGeom>
          <a:gradFill flip="none" rotWithShape="1">
            <a:gsLst>
              <a:gs pos="0">
                <a:srgbClr val="2C771F">
                  <a:tint val="66000"/>
                  <a:satMod val="160000"/>
                </a:srgbClr>
              </a:gs>
              <a:gs pos="50000">
                <a:srgbClr val="2C771F">
                  <a:tint val="44500"/>
                  <a:satMod val="160000"/>
                </a:srgbClr>
              </a:gs>
              <a:gs pos="100000">
                <a:srgbClr val="2C771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Захоронение на полигонах.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B6B38E6-4365-44C6-95EF-8995EFB81115}"/>
              </a:ext>
            </a:extLst>
          </p:cNvPr>
          <p:cNvSpPr/>
          <p:nvPr/>
        </p:nvSpPr>
        <p:spPr>
          <a:xfrm>
            <a:off x="441306" y="1301105"/>
            <a:ext cx="4978896" cy="395287"/>
          </a:xfrm>
          <a:prstGeom prst="roundRect">
            <a:avLst/>
          </a:prstGeom>
          <a:gradFill flip="none" rotWithShape="1">
            <a:gsLst>
              <a:gs pos="0">
                <a:srgbClr val="2C771F">
                  <a:tint val="66000"/>
                  <a:satMod val="160000"/>
                </a:srgbClr>
              </a:gs>
              <a:gs pos="50000">
                <a:srgbClr val="2C771F">
                  <a:tint val="44500"/>
                  <a:satMod val="160000"/>
                </a:srgbClr>
              </a:gs>
              <a:gs pos="100000">
                <a:srgbClr val="2C771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Естественное разложение в природной среде.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4367D34-93CD-4617-8C2B-3644AA47D9D9}"/>
              </a:ext>
            </a:extLst>
          </p:cNvPr>
          <p:cNvSpPr/>
          <p:nvPr/>
        </p:nvSpPr>
        <p:spPr>
          <a:xfrm>
            <a:off x="179512" y="2307799"/>
            <a:ext cx="4978896" cy="578643"/>
          </a:xfrm>
          <a:prstGeom prst="roundRect">
            <a:avLst/>
          </a:prstGeom>
          <a:gradFill flip="none" rotWithShape="1">
            <a:gsLst>
              <a:gs pos="0">
                <a:srgbClr val="2C771F">
                  <a:tint val="66000"/>
                  <a:satMod val="160000"/>
                </a:srgbClr>
              </a:gs>
              <a:gs pos="50000">
                <a:srgbClr val="2C771F">
                  <a:tint val="44500"/>
                  <a:satMod val="160000"/>
                </a:srgbClr>
              </a:gs>
              <a:gs pos="100000">
                <a:srgbClr val="2C771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Выделение полезных компонентов и вторичная переработка (рециклинг).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1432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-180528" y="908720"/>
            <a:ext cx="1228663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Естественное разложение в природной среде.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 таком способе сроки разложения могут варьироваться от нескольких дней до нескольких десятилетий. 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Пищевые отходы - срок разложения 30 дней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Газетная бумага - срок разложения 1-4 месяца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 Листья, семена, веточки - срок разложения 3-4 месяца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Офисная бумага - срок разложения 2 года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 Железные банки - срок разложения 10 лет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Старая обувь - срок разложения 10 лет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 Резиновые покрышки - срок разложения 120-140 лет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 Пластиковые бутылки - срок разложения 180-200 лет</a:t>
            </a:r>
            <a:endParaRPr kumimoji="0" 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 Алюминиевые банки - срок разложения 500 лет (почти самый опасный мусор) 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357158" y="142853"/>
            <a:ext cx="8429684" cy="64294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45700" bIns="45700">
            <a:no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  <a:defRPr/>
            </a:pPr>
            <a:r>
              <a:rPr lang="ru-RU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8923"/>
                </a:solidFill>
                <a:latin typeface="+mj-lt"/>
                <a:ea typeface="Arial"/>
                <a:cs typeface="Arial"/>
                <a:sym typeface="Arial"/>
              </a:rPr>
              <a:t>Захоронение</a:t>
            </a:r>
          </a:p>
        </p:txBody>
      </p:sp>
      <p:sp>
        <p:nvSpPr>
          <p:cNvPr id="151" name="Shape 151"/>
          <p:cNvSpPr/>
          <p:nvPr/>
        </p:nvSpPr>
        <p:spPr>
          <a:xfrm>
            <a:off x="395536" y="1052736"/>
            <a:ext cx="8464550" cy="144016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2600" b="1" i="1" kern="0" dirty="0">
                <a:solidFill>
                  <a:srgbClr val="328923"/>
                </a:solidFill>
                <a:latin typeface="Cabin"/>
                <a:ea typeface="Cabin"/>
                <a:cs typeface="Cabin"/>
                <a:sym typeface="Cabin"/>
              </a:rPr>
              <a:t>Захоронение наиболее распространенный способ.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2600" b="1" i="1" kern="0" dirty="0">
                <a:solidFill>
                  <a:srgbClr val="328923"/>
                </a:solidFill>
                <a:latin typeface="Cabin"/>
                <a:ea typeface="Cabin"/>
                <a:cs typeface="Cabin"/>
                <a:sym typeface="Cabin"/>
              </a:rPr>
              <a:t>НО он подходит, только для мусора, который не подвержен самовозгоранию. </a:t>
            </a:r>
          </a:p>
        </p:txBody>
      </p:sp>
      <p:pic>
        <p:nvPicPr>
          <p:cNvPr id="152" name="Shape 152" descr="http://c.biz-file.com/c/1602/330594.jpg?2"/>
          <p:cNvPicPr preferRelativeResize="0"/>
          <p:nvPr/>
        </p:nvPicPr>
        <p:blipFill rotWithShape="1">
          <a:blip r:embed="rId3" cstate="print">
            <a:alphaModFix/>
          </a:blip>
          <a:srcRect t="7640" b="12139"/>
          <a:stretch/>
        </p:blipFill>
        <p:spPr>
          <a:xfrm>
            <a:off x="899592" y="2714821"/>
            <a:ext cx="7163032" cy="3966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96952"/>
            <a:ext cx="5880296" cy="3096344"/>
          </a:xfrm>
          <a:prstGeom prst="rect">
            <a:avLst/>
          </a:prstGeom>
          <a:noFill/>
        </p:spPr>
      </p:pic>
      <p:sp>
        <p:nvSpPr>
          <p:cNvPr id="5" name="Shape 151">
            <a:extLst>
              <a:ext uri="{FF2B5EF4-FFF2-40B4-BE49-F238E27FC236}">
                <a16:creationId xmlns:a16="http://schemas.microsoft.com/office/drawing/2014/main" id="{4E81BFF7-E432-4459-B761-A91447388D24}"/>
              </a:ext>
            </a:extLst>
          </p:cNvPr>
          <p:cNvSpPr/>
          <p:nvPr/>
        </p:nvSpPr>
        <p:spPr>
          <a:xfrm>
            <a:off x="357158" y="1124744"/>
            <a:ext cx="8429684" cy="144016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SzPct val="25000"/>
              <a:defRPr/>
            </a:pPr>
            <a:r>
              <a:rPr lang="ru-RU" sz="3200" b="1" dirty="0">
                <a:solidFill>
                  <a:srgbClr val="000000"/>
                </a:solidFill>
              </a:rPr>
              <a:t> </a:t>
            </a:r>
            <a:r>
              <a:rPr lang="ru-RU" sz="2800" b="1" dirty="0">
                <a:solidFill>
                  <a:srgbClr val="328923"/>
                </a:solidFill>
              </a:rPr>
              <a:t>Термин «рециклинг» ("</a:t>
            </a:r>
            <a:r>
              <a:rPr lang="ru-RU" sz="2800" b="1" dirty="0" err="1">
                <a:solidFill>
                  <a:srgbClr val="328923"/>
                </a:solidFill>
              </a:rPr>
              <a:t>recycling</a:t>
            </a:r>
            <a:r>
              <a:rPr lang="ru-RU" sz="2800" b="1" dirty="0">
                <a:solidFill>
                  <a:srgbClr val="328923"/>
                </a:solidFill>
              </a:rPr>
              <a:t>" - из английского языка) -  это приведение отработанного сырья в рабочее состояние</a:t>
            </a:r>
            <a:endParaRPr lang="ru-RU" b="1" i="1" kern="0" dirty="0">
              <a:solidFill>
                <a:srgbClr val="328923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" name="Shape 150">
            <a:extLst>
              <a:ext uri="{FF2B5EF4-FFF2-40B4-BE49-F238E27FC236}">
                <a16:creationId xmlns:a16="http://schemas.microsoft.com/office/drawing/2014/main" id="{FF3367DA-3C30-4414-B575-E42D7DD3E678}"/>
              </a:ext>
            </a:extLst>
          </p:cNvPr>
          <p:cNvSpPr txBox="1">
            <a:spLocks/>
          </p:cNvSpPr>
          <p:nvPr/>
        </p:nvSpPr>
        <p:spPr>
          <a:xfrm>
            <a:off x="357158" y="344648"/>
            <a:ext cx="8429684" cy="6429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00" rIns="91440" bIns="4570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ct val="25000"/>
              <a:buFont typeface="Arial"/>
              <a:buNone/>
              <a:defRPr/>
            </a:pPr>
            <a:r>
              <a:rPr lang="ru-RU" b="1" dirty="0">
                <a:solidFill>
                  <a:srgbClr val="328923"/>
                </a:solidFill>
              </a:rPr>
              <a:t>РЕЦИКЛИНГ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28923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8011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328923"/>
                </a:solidFill>
              </a:rPr>
              <a:t>Проблема заключается в том, что прежде чем мусор использовать, его необходимо рассортировать. </a:t>
            </a:r>
          </a:p>
        </p:txBody>
      </p:sp>
      <p:sp>
        <p:nvSpPr>
          <p:cNvPr id="24578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0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2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584" name="AutoShape 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6" name="Picture 10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135" y="3903192"/>
            <a:ext cx="8496944" cy="21375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43962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328923"/>
                </a:solidFill>
              </a:rPr>
              <a:t>Альтернативное применение бытовых отходов</a:t>
            </a: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352062">
            <a:off x="-6005664" y="-2540153"/>
            <a:ext cx="3528392" cy="4704523"/>
          </a:xfrm>
          <a:prstGeom prst="rect">
            <a:avLst/>
          </a:prstGeom>
          <a:noFill/>
        </p:spPr>
      </p:pic>
      <p:pic>
        <p:nvPicPr>
          <p:cNvPr id="27652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258261">
            <a:off x="11325931" y="3846227"/>
            <a:ext cx="4464495" cy="4464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328923"/>
                </a:solidFill>
              </a:rPr>
              <a:t>Альтернативное применение бытовых отходов</a:t>
            </a: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3528392" cy="4704523"/>
          </a:xfrm>
          <a:prstGeom prst="rect">
            <a:avLst/>
          </a:prstGeom>
          <a:noFill/>
        </p:spPr>
      </p:pic>
      <p:pic>
        <p:nvPicPr>
          <p:cNvPr id="27652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464495" cy="4464496"/>
          </a:xfrm>
          <a:prstGeom prst="rect">
            <a:avLst/>
          </a:prstGeom>
          <a:noFill/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58E3FDBF-DEF0-4B50-B6A8-29B24342B107}"/>
              </a:ext>
            </a:extLst>
          </p:cNvPr>
          <p:cNvGrpSpPr/>
          <p:nvPr/>
        </p:nvGrpSpPr>
        <p:grpSpPr>
          <a:xfrm flipV="1">
            <a:off x="2361728" y="-344840"/>
            <a:ext cx="5478418" cy="315416"/>
            <a:chOff x="3054022" y="5373216"/>
            <a:chExt cx="1512168" cy="1412776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2241A2A1-9D4D-4EB0-BE48-C52B1E118BE8}"/>
                </a:ext>
              </a:extLst>
            </p:cNvPr>
            <p:cNvSpPr/>
            <p:nvPr/>
          </p:nvSpPr>
          <p:spPr>
            <a:xfrm>
              <a:off x="3054022" y="5373216"/>
              <a:ext cx="1512168" cy="14127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28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40CA757-4D52-4009-9888-CABBCF156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5503341"/>
              <a:ext cx="1166019" cy="116601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F143B0-FEC9-47D1-B6F4-20634CB06561}"/>
              </a:ext>
            </a:extLst>
          </p:cNvPr>
          <p:cNvSpPr txBox="1"/>
          <p:nvPr/>
        </p:nvSpPr>
        <p:spPr>
          <a:xfrm>
            <a:off x="9684568" y="793735"/>
            <a:ext cx="919876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2C771F"/>
                </a:solidFill>
              </a:rPr>
              <a:t>«Крышечки </a:t>
            </a:r>
            <a:r>
              <a:rPr lang="ru-RU" b="1" dirty="0" err="1">
                <a:solidFill>
                  <a:srgbClr val="2C771F"/>
                </a:solidFill>
              </a:rPr>
              <a:t>ДоброТЫ</a:t>
            </a:r>
            <a:r>
              <a:rPr lang="ru-RU" b="1" dirty="0">
                <a:solidFill>
                  <a:srgbClr val="2C771F"/>
                </a:solidFill>
              </a:rPr>
              <a:t>»</a:t>
            </a:r>
            <a:r>
              <a:rPr lang="ru-RU" dirty="0">
                <a:solidFill>
                  <a:srgbClr val="2C771F"/>
                </a:solidFill>
              </a:rPr>
              <a:t>. Адрес: Ленинский просп., 127Б. Телефон: +7 (931) 712-92-33.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</a:t>
            </a:r>
            <a:r>
              <a:rPr lang="ru-RU" b="1" dirty="0" err="1">
                <a:solidFill>
                  <a:srgbClr val="2C771F"/>
                </a:solidFill>
              </a:rPr>
              <a:t>Экотерминал</a:t>
            </a:r>
            <a:r>
              <a:rPr lang="ru-RU" b="1" dirty="0">
                <a:solidFill>
                  <a:srgbClr val="2C771F"/>
                </a:solidFill>
              </a:rPr>
              <a:t> для опасных отходов </a:t>
            </a:r>
            <a:r>
              <a:rPr lang="ru-RU" b="1" dirty="0" err="1">
                <a:solidFill>
                  <a:srgbClr val="2C771F"/>
                </a:solidFill>
              </a:rPr>
              <a:t>Экострой</a:t>
            </a:r>
            <a:r>
              <a:rPr lang="ru-RU" b="1" dirty="0">
                <a:solidFill>
                  <a:srgbClr val="2C771F"/>
                </a:solidFill>
              </a:rPr>
              <a:t>»</a:t>
            </a:r>
            <a:r>
              <a:rPr lang="ru-RU" dirty="0">
                <a:solidFill>
                  <a:srgbClr val="2C771F"/>
                </a:solidFill>
              </a:rPr>
              <a:t>. Адрес: Баррикадная ул., 17. Телефон: +7 (812) 417-59-36. Ленинский просп., 137Б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«Спасибо!»</a:t>
            </a:r>
            <a:r>
              <a:rPr lang="ru-RU" dirty="0">
                <a:solidFill>
                  <a:srgbClr val="2C771F"/>
                </a:solidFill>
              </a:rPr>
              <a:t>. Адрес: ул. Васи Алексеева, 6. Телефон: +7 (812) 332-54-40.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«Пункт приёма вторсырья, макулатуры»</a:t>
            </a:r>
            <a:r>
              <a:rPr lang="ru-RU" dirty="0">
                <a:solidFill>
                  <a:srgbClr val="2C771F"/>
                </a:solidFill>
              </a:rPr>
              <a:t>. Адрес: ул. Лёни Голикова, 82. Телефон: +7 (952) 384-52-79.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«Контейнер для ПЭТ-бутылок </a:t>
            </a:r>
            <a:r>
              <a:rPr lang="ru-RU" b="1" dirty="0" err="1">
                <a:solidFill>
                  <a:srgbClr val="2C771F"/>
                </a:solidFill>
              </a:rPr>
              <a:t>Спецтранс</a:t>
            </a:r>
            <a:r>
              <a:rPr lang="ru-RU" b="1" dirty="0">
                <a:solidFill>
                  <a:srgbClr val="2C771F"/>
                </a:solidFill>
              </a:rPr>
              <a:t> №1»</a:t>
            </a:r>
            <a:r>
              <a:rPr lang="ru-RU" dirty="0">
                <a:solidFill>
                  <a:srgbClr val="2C771F"/>
                </a:solidFill>
              </a:rPr>
              <a:t>. Адрес: Кировский район, деревня </a:t>
            </a:r>
            <a:r>
              <a:rPr lang="ru-RU" dirty="0" err="1">
                <a:solidFill>
                  <a:srgbClr val="2C771F"/>
                </a:solidFill>
              </a:rPr>
              <a:t>Тентелева</a:t>
            </a:r>
            <a:r>
              <a:rPr lang="ru-RU" dirty="0">
                <a:solidFill>
                  <a:srgbClr val="2C771F"/>
                </a:solidFill>
              </a:rPr>
              <a:t>. Телефон: +7 (812) 388-31-31.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«Пункт приёма бумаги, пластика»</a:t>
            </a:r>
            <a:r>
              <a:rPr lang="ru-RU" dirty="0">
                <a:solidFill>
                  <a:srgbClr val="2C771F"/>
                </a:solidFill>
              </a:rPr>
              <a:t>. Адрес: просп. Народного Ополчения, 197. Телефон: +7 (812) 627-02-32.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02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341" y="548680"/>
            <a:ext cx="8229600" cy="706090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328923"/>
                </a:solidFill>
              </a:rPr>
              <a:t>Раздельный сбор мусора в Кировском  районе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1390" y="116601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b="1" dirty="0">
                <a:solidFill>
                  <a:srgbClr val="2C771F"/>
                </a:solidFill>
              </a:rPr>
              <a:t>«Крышечки </a:t>
            </a:r>
            <a:r>
              <a:rPr lang="ru-RU" b="1" dirty="0" err="1">
                <a:solidFill>
                  <a:srgbClr val="2C771F"/>
                </a:solidFill>
              </a:rPr>
              <a:t>ДоброТЫ</a:t>
            </a:r>
            <a:r>
              <a:rPr lang="ru-RU" b="1" dirty="0">
                <a:solidFill>
                  <a:srgbClr val="2C771F"/>
                </a:solidFill>
              </a:rPr>
              <a:t>»</a:t>
            </a:r>
            <a:r>
              <a:rPr lang="ru-RU" dirty="0">
                <a:solidFill>
                  <a:srgbClr val="2C771F"/>
                </a:solidFill>
              </a:rPr>
              <a:t>. Адрес: Ленинский просп., 127Б. Телефон: +7 (931) 712-92-33.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</a:t>
            </a:r>
            <a:r>
              <a:rPr lang="ru-RU" b="1" dirty="0" err="1">
                <a:solidFill>
                  <a:srgbClr val="2C771F"/>
                </a:solidFill>
              </a:rPr>
              <a:t>Экотерминал</a:t>
            </a:r>
            <a:r>
              <a:rPr lang="ru-RU" b="1" dirty="0">
                <a:solidFill>
                  <a:srgbClr val="2C771F"/>
                </a:solidFill>
              </a:rPr>
              <a:t> для опасных отходов </a:t>
            </a:r>
            <a:r>
              <a:rPr lang="ru-RU" b="1" dirty="0" err="1">
                <a:solidFill>
                  <a:srgbClr val="2C771F"/>
                </a:solidFill>
              </a:rPr>
              <a:t>Экострой</a:t>
            </a:r>
            <a:r>
              <a:rPr lang="ru-RU" b="1" dirty="0">
                <a:solidFill>
                  <a:srgbClr val="2C771F"/>
                </a:solidFill>
              </a:rPr>
              <a:t>»</a:t>
            </a:r>
            <a:r>
              <a:rPr lang="ru-RU" dirty="0">
                <a:solidFill>
                  <a:srgbClr val="2C771F"/>
                </a:solidFill>
              </a:rPr>
              <a:t>. Адрес: Баррикадная ул., 17. Телефон: +7 (812) 417-59-36. Ленинский просп., 137Б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«Спасибо!»</a:t>
            </a:r>
            <a:r>
              <a:rPr lang="ru-RU" dirty="0">
                <a:solidFill>
                  <a:srgbClr val="2C771F"/>
                </a:solidFill>
              </a:rPr>
              <a:t>. Адрес: ул. Васи Алексеева, 6. Телефон: +7 (812) 332-54-40.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«Пункт приёма вторсырья, макулатуры»</a:t>
            </a:r>
            <a:r>
              <a:rPr lang="ru-RU" dirty="0">
                <a:solidFill>
                  <a:srgbClr val="2C771F"/>
                </a:solidFill>
              </a:rPr>
              <a:t>. Адрес: ул. Лёни Голикова, 82. Телефон: +7 (952) 384-52-79.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«Контейнер для ПЭТ-бутылок </a:t>
            </a:r>
            <a:r>
              <a:rPr lang="ru-RU" b="1" dirty="0" err="1">
                <a:solidFill>
                  <a:srgbClr val="2C771F"/>
                </a:solidFill>
              </a:rPr>
              <a:t>Спецтранс</a:t>
            </a:r>
            <a:r>
              <a:rPr lang="ru-RU" b="1" dirty="0">
                <a:solidFill>
                  <a:srgbClr val="2C771F"/>
                </a:solidFill>
              </a:rPr>
              <a:t> №1»</a:t>
            </a:r>
            <a:r>
              <a:rPr lang="ru-RU" dirty="0">
                <a:solidFill>
                  <a:srgbClr val="2C771F"/>
                </a:solidFill>
              </a:rPr>
              <a:t>. Адрес: Кировский район, деревня </a:t>
            </a:r>
            <a:r>
              <a:rPr lang="ru-RU" dirty="0" err="1">
                <a:solidFill>
                  <a:srgbClr val="2C771F"/>
                </a:solidFill>
              </a:rPr>
              <a:t>Тентелева</a:t>
            </a:r>
            <a:r>
              <a:rPr lang="ru-RU" dirty="0">
                <a:solidFill>
                  <a:srgbClr val="2C771F"/>
                </a:solidFill>
              </a:rPr>
              <a:t>. Телефон: +7 (812) 388-31-31.</a:t>
            </a:r>
          </a:p>
          <a:p>
            <a:pPr lvl="0"/>
            <a:r>
              <a:rPr lang="ru-RU" b="1" dirty="0">
                <a:solidFill>
                  <a:srgbClr val="2C771F"/>
                </a:solidFill>
              </a:rPr>
              <a:t>«Пункт приёма бумаги, пластика»</a:t>
            </a:r>
            <a:r>
              <a:rPr lang="ru-RU" dirty="0">
                <a:solidFill>
                  <a:srgbClr val="2C771F"/>
                </a:solidFill>
              </a:rPr>
              <a:t>. Адрес: просп. Народного Ополчения, 197. Телефон: +7 (812) 627-02-32.</a:t>
            </a:r>
          </a:p>
          <a:p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BFD238-4C4B-4F30-9360-7F7B0580F183}"/>
              </a:ext>
            </a:extLst>
          </p:cNvPr>
          <p:cNvGrpSpPr/>
          <p:nvPr/>
        </p:nvGrpSpPr>
        <p:grpSpPr>
          <a:xfrm>
            <a:off x="3054022" y="5373216"/>
            <a:ext cx="1512168" cy="1412776"/>
            <a:chOff x="3054022" y="5373216"/>
            <a:chExt cx="1512168" cy="141277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C2BCE1D-8CA4-4D2B-8889-E25144D4FF6C}"/>
                </a:ext>
              </a:extLst>
            </p:cNvPr>
            <p:cNvSpPr/>
            <p:nvPr/>
          </p:nvSpPr>
          <p:spPr>
            <a:xfrm>
              <a:off x="3054022" y="5373216"/>
              <a:ext cx="1512168" cy="14127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28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E04396A-927D-41A4-B5EA-F9EF74675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5503341"/>
              <a:ext cx="1166019" cy="116601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172" y="188640"/>
            <a:ext cx="8229600" cy="706090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328923"/>
                </a:solidFill>
              </a:rPr>
              <a:t>Раздельный сбор мусора в Кировском  районе</a:t>
            </a:r>
            <a:endParaRPr lang="ru-RU" dirty="0"/>
          </a:p>
        </p:txBody>
      </p:sp>
      <p:pic>
        <p:nvPicPr>
          <p:cNvPr id="8" name="Picture 2" descr="https://sun9-60.userapi.com/s/v1/ig2/PPRtna6AhhFbgJahnq1Um9eNZd2-1Uh27NdkDMqaa-fgeQjc1ZyYFYHazVcsOvzE05I9-yWjM3geo02P8YXsNvZ0.jpg?quality=95&amp;crop=0,0,1280,720&amp;as=32x18,48x27,72x40,108x61,160x90,240x135,360x202,480x270,540x304,640x360,720x405,1080x607,1280x720&amp;from=bu&amp;cs=1280x0">
            <a:extLst>
              <a:ext uri="{FF2B5EF4-FFF2-40B4-BE49-F238E27FC236}">
                <a16:creationId xmlns:a16="http://schemas.microsoft.com/office/drawing/2014/main" id="{CB6FBBC7-072A-45E3-8D12-24080ABE94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84350" b="70025"/>
          <a:stretch/>
        </p:blipFill>
        <p:spPr bwMode="auto">
          <a:xfrm flipH="1">
            <a:off x="9045967" y="-1467544"/>
            <a:ext cx="133671" cy="144016"/>
          </a:xfrm>
          <a:prstGeom prst="rect">
            <a:avLst/>
          </a:prstGeom>
          <a:noFill/>
        </p:spPr>
      </p:pic>
      <p:pic>
        <p:nvPicPr>
          <p:cNvPr id="9" name="Picture 2" descr="https://sun9-60.userapi.com/s/v1/ig2/PPRtna6AhhFbgJahnq1Um9eNZd2-1Uh27NdkDMqaa-fgeQjc1ZyYFYHazVcsOvzE05I9-yWjM3geo02P8YXsNvZ0.jpg?quality=95&amp;crop=0,0,1280,720&amp;as=32x18,48x27,72x40,108x61,160x90,240x135,360x202,480x270,540x304,640x360,720x405,1080x607,1280x720&amp;from=bu&amp;cs=1280x0">
            <a:extLst>
              <a:ext uri="{FF2B5EF4-FFF2-40B4-BE49-F238E27FC236}">
                <a16:creationId xmlns:a16="http://schemas.microsoft.com/office/drawing/2014/main" id="{CB6EF5A8-81F6-48BF-B587-0DE6C209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84568" y="3565483"/>
            <a:ext cx="5801784" cy="3263504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145C463-142A-423A-8C5A-6E663CAFF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1650" t="11501" r="21257" b="6601"/>
          <a:stretch>
            <a:fillRect/>
          </a:stretch>
        </p:blipFill>
        <p:spPr bwMode="auto">
          <a:xfrm>
            <a:off x="-5581128" y="-2691680"/>
            <a:ext cx="51759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AE6756-1268-49A7-82E4-699E5EBD0C0C}"/>
              </a:ext>
            </a:extLst>
          </p:cNvPr>
          <p:cNvSpPr txBox="1"/>
          <p:nvPr/>
        </p:nvSpPr>
        <p:spPr>
          <a:xfrm rot="10800000">
            <a:off x="12060832" y="1484784"/>
            <a:ext cx="2724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2C771F"/>
                </a:solidFill>
              </a:rPr>
              <a:t>Группа </a:t>
            </a:r>
            <a:r>
              <a:rPr lang="ru-RU" sz="1800" b="1" dirty="0" err="1">
                <a:solidFill>
                  <a:srgbClr val="2C771F"/>
                </a:solidFill>
              </a:rPr>
              <a:t>Вконтакте</a:t>
            </a:r>
            <a:endParaRPr lang="en-US" sz="1800" b="1" dirty="0">
              <a:solidFill>
                <a:srgbClr val="2C771F"/>
              </a:solidFill>
            </a:endParaRPr>
          </a:p>
          <a:p>
            <a:pPr algn="ctr"/>
            <a:r>
              <a:rPr lang="ru-RU" sz="1800" b="1" dirty="0">
                <a:solidFill>
                  <a:srgbClr val="2C771F"/>
                </a:solidFill>
              </a:rPr>
              <a:t>«Раздельный Сбор»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4FF01ED-A4CF-4A57-B925-72E405A75BE5}"/>
              </a:ext>
            </a:extLst>
          </p:cNvPr>
          <p:cNvGrpSpPr/>
          <p:nvPr/>
        </p:nvGrpSpPr>
        <p:grpSpPr>
          <a:xfrm>
            <a:off x="2523104" y="1452635"/>
            <a:ext cx="3594590" cy="3356992"/>
            <a:chOff x="3054022" y="5373216"/>
            <a:chExt cx="1512168" cy="1412776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6330C195-83B7-484A-9601-87A69E50B909}"/>
                </a:ext>
              </a:extLst>
            </p:cNvPr>
            <p:cNvSpPr/>
            <p:nvPr/>
          </p:nvSpPr>
          <p:spPr>
            <a:xfrm>
              <a:off x="3054022" y="5373216"/>
              <a:ext cx="1512168" cy="14127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28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74BA810-58A8-409B-9927-1CA853314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5503341"/>
              <a:ext cx="1166019" cy="11660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98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 l="21650" t="11501" r="21257" b="6601"/>
          <a:stretch>
            <a:fillRect/>
          </a:stretch>
        </p:blipFill>
        <p:spPr bwMode="auto">
          <a:xfrm>
            <a:off x="0" y="0"/>
            <a:ext cx="51759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https://sun9-60.userapi.com/s/v1/ig2/PPRtna6AhhFbgJahnq1Um9eNZd2-1Uh27NdkDMqaa-fgeQjc1ZyYFYHazVcsOvzE05I9-yWjM3geo02P8YXsNvZ0.jpg?quality=95&amp;crop=0,0,1280,720&amp;as=32x18,48x27,72x40,108x61,160x90,240x135,360x202,480x270,540x304,640x360,720x405,1080x607,1280x72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2216" y="3594496"/>
            <a:ext cx="5801784" cy="3263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70599" y="1124744"/>
            <a:ext cx="392325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2C771F"/>
                </a:solidFill>
              </a:rPr>
              <a:t>Группа </a:t>
            </a:r>
            <a:r>
              <a:rPr lang="ru-RU" sz="3200" b="1" dirty="0" err="1">
                <a:solidFill>
                  <a:srgbClr val="2C771F"/>
                </a:solidFill>
              </a:rPr>
              <a:t>Вконтакте</a:t>
            </a:r>
            <a:endParaRPr lang="en-US" sz="3200" b="1" dirty="0">
              <a:solidFill>
                <a:srgbClr val="2C771F"/>
              </a:solidFill>
            </a:endParaRPr>
          </a:p>
          <a:p>
            <a:pPr algn="ctr"/>
            <a:r>
              <a:rPr lang="ru-RU" sz="3200" b="1" dirty="0">
                <a:solidFill>
                  <a:srgbClr val="2C771F"/>
                </a:solidFill>
              </a:rPr>
              <a:t>«Раздельный Сбор»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C9FE1D0-A7CE-4139-A06F-77CE0BD62E75}"/>
              </a:ext>
            </a:extLst>
          </p:cNvPr>
          <p:cNvGrpSpPr/>
          <p:nvPr/>
        </p:nvGrpSpPr>
        <p:grpSpPr>
          <a:xfrm>
            <a:off x="-684584" y="6655668"/>
            <a:ext cx="437858" cy="404664"/>
            <a:chOff x="3054022" y="5373216"/>
            <a:chExt cx="1512168" cy="141277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AACABDCF-2596-4154-A816-FC6BA2670A91}"/>
                </a:ext>
              </a:extLst>
            </p:cNvPr>
            <p:cNvSpPr/>
            <p:nvPr/>
          </p:nvSpPr>
          <p:spPr>
            <a:xfrm>
              <a:off x="3054022" y="5373216"/>
              <a:ext cx="1512168" cy="14127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289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802B342-5C5D-40DB-9397-0D2254DDE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5503341"/>
              <a:ext cx="1166019" cy="1166019"/>
            </a:xfrm>
            <a:prstGeom prst="rect">
              <a:avLst/>
            </a:prstGeom>
          </p:spPr>
        </p:pic>
      </p:grpSp>
      <p:pic>
        <p:nvPicPr>
          <p:cNvPr id="8" name="Picture 2" descr="https://sun9-60.userapi.com/s/v1/ig2/PPRtna6AhhFbgJahnq1Um9eNZd2-1Uh27NdkDMqaa-fgeQjc1ZyYFYHazVcsOvzE05I9-yWjM3geo02P8YXsNvZ0.jpg?quality=95&amp;crop=0,0,1280,720&amp;as=32x18,48x27,72x40,108x61,160x90,240x135,360x202,480x270,540x304,640x360,720x405,1080x607,1280x720&amp;from=bu&amp;cs=1280x0">
            <a:extLst>
              <a:ext uri="{FF2B5EF4-FFF2-40B4-BE49-F238E27FC236}">
                <a16:creationId xmlns:a16="http://schemas.microsoft.com/office/drawing/2014/main" id="{82A247A1-C82B-4279-B061-DF6AEA50F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4350" b="70025"/>
          <a:stretch/>
        </p:blipFill>
        <p:spPr bwMode="auto">
          <a:xfrm>
            <a:off x="683568" y="4545484"/>
            <a:ext cx="1958600" cy="21101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EC3B4F-FB0E-420A-A8ED-CCABFEE62C56}"/>
              </a:ext>
            </a:extLst>
          </p:cNvPr>
          <p:cNvSpPr/>
          <p:nvPr/>
        </p:nvSpPr>
        <p:spPr>
          <a:xfrm rot="5400000">
            <a:off x="-1151955" y="395363"/>
            <a:ext cx="6741368" cy="595064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6" descr="Picture background">
            <a:extLst>
              <a:ext uri="{FF2B5EF4-FFF2-40B4-BE49-F238E27FC236}">
                <a16:creationId xmlns:a16="http://schemas.microsoft.com/office/drawing/2014/main" id="{3C0939C9-7722-406B-9974-D168379E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9543">
            <a:off x="-1231662" y="4047167"/>
            <a:ext cx="36385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BFD7084-5FC9-4382-B1DD-21E94F34AB22}"/>
              </a:ext>
            </a:extLst>
          </p:cNvPr>
          <p:cNvSpPr/>
          <p:nvPr/>
        </p:nvSpPr>
        <p:spPr>
          <a:xfrm rot="16200000">
            <a:off x="2276905" y="-1187415"/>
            <a:ext cx="6858000" cy="9232830"/>
          </a:xfrm>
          <a:custGeom>
            <a:avLst/>
            <a:gdLst>
              <a:gd name="connsiteX0" fmla="*/ 6858000 w 6858000"/>
              <a:gd name="connsiteY0" fmla="*/ 0 h 9232830"/>
              <a:gd name="connsiteX1" fmla="*/ 6858000 w 6858000"/>
              <a:gd name="connsiteY1" fmla="*/ 9232830 h 9232830"/>
              <a:gd name="connsiteX2" fmla="*/ 0 w 6858000"/>
              <a:gd name="connsiteY2" fmla="*/ 9232830 h 9232830"/>
              <a:gd name="connsiteX3" fmla="*/ 0 w 6858000"/>
              <a:gd name="connsiteY3" fmla="*/ 4806616 h 9232830"/>
              <a:gd name="connsiteX4" fmla="*/ 10332 w 6858000"/>
              <a:gd name="connsiteY4" fmla="*/ 4802347 h 9232830"/>
              <a:gd name="connsiteX5" fmla="*/ 36853 w 6858000"/>
              <a:gd name="connsiteY5" fmla="*/ 4790839 h 9232830"/>
              <a:gd name="connsiteX6" fmla="*/ 76262 w 6858000"/>
              <a:gd name="connsiteY6" fmla="*/ 4758019 h 9232830"/>
              <a:gd name="connsiteX7" fmla="*/ 260174 w 6858000"/>
              <a:gd name="connsiteY7" fmla="*/ 4495462 h 9232830"/>
              <a:gd name="connsiteX8" fmla="*/ 325857 w 6858000"/>
              <a:gd name="connsiteY8" fmla="*/ 4347773 h 9232830"/>
              <a:gd name="connsiteX9" fmla="*/ 365267 w 6858000"/>
              <a:gd name="connsiteY9" fmla="*/ 4331363 h 9232830"/>
              <a:gd name="connsiteX10" fmla="*/ 378403 w 6858000"/>
              <a:gd name="connsiteY10" fmla="*/ 4282133 h 9232830"/>
              <a:gd name="connsiteX11" fmla="*/ 417812 w 6858000"/>
              <a:gd name="connsiteY11" fmla="*/ 4249315 h 9232830"/>
              <a:gd name="connsiteX12" fmla="*/ 496633 w 6858000"/>
              <a:gd name="connsiteY12" fmla="*/ 4150855 h 9232830"/>
              <a:gd name="connsiteX13" fmla="*/ 549178 w 6858000"/>
              <a:gd name="connsiteY13" fmla="*/ 4085216 h 9232830"/>
              <a:gd name="connsiteX14" fmla="*/ 627998 w 6858000"/>
              <a:gd name="connsiteY14" fmla="*/ 4052396 h 9232830"/>
              <a:gd name="connsiteX15" fmla="*/ 838183 w 6858000"/>
              <a:gd name="connsiteY15" fmla="*/ 3921118 h 9232830"/>
              <a:gd name="connsiteX16" fmla="*/ 956412 w 6858000"/>
              <a:gd name="connsiteY16" fmla="*/ 3855478 h 9232830"/>
              <a:gd name="connsiteX17" fmla="*/ 1087778 w 6858000"/>
              <a:gd name="connsiteY17" fmla="*/ 3740609 h 9232830"/>
              <a:gd name="connsiteX18" fmla="*/ 1153461 w 6858000"/>
              <a:gd name="connsiteY18" fmla="*/ 3707789 h 9232830"/>
              <a:gd name="connsiteX19" fmla="*/ 1219144 w 6858000"/>
              <a:gd name="connsiteY19" fmla="*/ 3658560 h 9232830"/>
              <a:gd name="connsiteX20" fmla="*/ 1311100 w 6858000"/>
              <a:gd name="connsiteY20" fmla="*/ 3543690 h 9232830"/>
              <a:gd name="connsiteX21" fmla="*/ 1389919 w 6858000"/>
              <a:gd name="connsiteY21" fmla="*/ 3396002 h 9232830"/>
              <a:gd name="connsiteX22" fmla="*/ 1573832 w 6858000"/>
              <a:gd name="connsiteY22" fmla="*/ 3133445 h 9232830"/>
              <a:gd name="connsiteX23" fmla="*/ 1639514 w 6858000"/>
              <a:gd name="connsiteY23" fmla="*/ 3002166 h 9232830"/>
              <a:gd name="connsiteX24" fmla="*/ 1718333 w 6858000"/>
              <a:gd name="connsiteY24" fmla="*/ 2903708 h 9232830"/>
              <a:gd name="connsiteX25" fmla="*/ 1797153 w 6858000"/>
              <a:gd name="connsiteY25" fmla="*/ 2756019 h 9232830"/>
              <a:gd name="connsiteX26" fmla="*/ 1967928 w 6858000"/>
              <a:gd name="connsiteY26" fmla="*/ 2312953 h 9232830"/>
              <a:gd name="connsiteX27" fmla="*/ 2138704 w 6858000"/>
              <a:gd name="connsiteY27" fmla="*/ 2099625 h 9232830"/>
              <a:gd name="connsiteX28" fmla="*/ 2243796 w 6858000"/>
              <a:gd name="connsiteY28" fmla="*/ 2017576 h 9232830"/>
              <a:gd name="connsiteX29" fmla="*/ 2427708 w 6858000"/>
              <a:gd name="connsiteY29" fmla="*/ 1886297 h 9232830"/>
              <a:gd name="connsiteX30" fmla="*/ 2742986 w 6858000"/>
              <a:gd name="connsiteY30" fmla="*/ 1869887 h 9232830"/>
              <a:gd name="connsiteX31" fmla="*/ 2808669 w 6858000"/>
              <a:gd name="connsiteY31" fmla="*/ 1902707 h 9232830"/>
              <a:gd name="connsiteX32" fmla="*/ 3150220 w 6858000"/>
              <a:gd name="connsiteY32" fmla="*/ 1935526 h 9232830"/>
              <a:gd name="connsiteX33" fmla="*/ 3320996 w 6858000"/>
              <a:gd name="connsiteY33" fmla="*/ 1919116 h 9232830"/>
              <a:gd name="connsiteX34" fmla="*/ 3912141 w 6858000"/>
              <a:gd name="connsiteY34" fmla="*/ 1820657 h 9232830"/>
              <a:gd name="connsiteX35" fmla="*/ 4017234 w 6858000"/>
              <a:gd name="connsiteY35" fmla="*/ 1755019 h 9232830"/>
              <a:gd name="connsiteX36" fmla="*/ 4358785 w 6858000"/>
              <a:gd name="connsiteY36" fmla="*/ 1311953 h 9232830"/>
              <a:gd name="connsiteX37" fmla="*/ 4411332 w 6858000"/>
              <a:gd name="connsiteY37" fmla="*/ 1246313 h 9232830"/>
              <a:gd name="connsiteX38" fmla="*/ 4490151 w 6858000"/>
              <a:gd name="connsiteY38" fmla="*/ 1131445 h 9232830"/>
              <a:gd name="connsiteX39" fmla="*/ 4647790 w 6858000"/>
              <a:gd name="connsiteY39" fmla="*/ 901706 h 9232830"/>
              <a:gd name="connsiteX40" fmla="*/ 4752882 w 6858000"/>
              <a:gd name="connsiteY40" fmla="*/ 836067 h 9232830"/>
              <a:gd name="connsiteX41" fmla="*/ 5422847 w 6858000"/>
              <a:gd name="connsiteY41" fmla="*/ 754017 h 9232830"/>
              <a:gd name="connsiteX42" fmla="*/ 5606759 w 6858000"/>
              <a:gd name="connsiteY42" fmla="*/ 737607 h 9232830"/>
              <a:gd name="connsiteX43" fmla="*/ 5724988 w 6858000"/>
              <a:gd name="connsiteY43" fmla="*/ 704789 h 9232830"/>
              <a:gd name="connsiteX44" fmla="*/ 5843217 w 6858000"/>
              <a:gd name="connsiteY44" fmla="*/ 688379 h 9232830"/>
              <a:gd name="connsiteX45" fmla="*/ 5948311 w 6858000"/>
              <a:gd name="connsiteY45" fmla="*/ 655559 h 9232830"/>
              <a:gd name="connsiteX46" fmla="*/ 6066540 w 6858000"/>
              <a:gd name="connsiteY46" fmla="*/ 589919 h 9232830"/>
              <a:gd name="connsiteX47" fmla="*/ 6184769 w 6858000"/>
              <a:gd name="connsiteY47" fmla="*/ 540690 h 9232830"/>
              <a:gd name="connsiteX48" fmla="*/ 6434363 w 6858000"/>
              <a:gd name="connsiteY48" fmla="*/ 310952 h 9232830"/>
              <a:gd name="connsiteX49" fmla="*/ 6578865 w 6858000"/>
              <a:gd name="connsiteY49" fmla="*/ 212493 h 9232830"/>
              <a:gd name="connsiteX50" fmla="*/ 6683958 w 6858000"/>
              <a:gd name="connsiteY50" fmla="*/ 130445 h 9232830"/>
              <a:gd name="connsiteX51" fmla="*/ 6858000 w 6858000"/>
              <a:gd name="connsiteY51" fmla="*/ 0 h 923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9232830">
                <a:moveTo>
                  <a:pt x="6858000" y="0"/>
                </a:moveTo>
                <a:lnTo>
                  <a:pt x="6858000" y="9232830"/>
                </a:lnTo>
                <a:lnTo>
                  <a:pt x="0" y="9232830"/>
                </a:lnTo>
                <a:lnTo>
                  <a:pt x="0" y="4806616"/>
                </a:lnTo>
                <a:lnTo>
                  <a:pt x="10332" y="4802347"/>
                </a:lnTo>
                <a:cubicBezTo>
                  <a:pt x="22630" y="4797044"/>
                  <a:pt x="32266" y="4792749"/>
                  <a:pt x="36853" y="4790839"/>
                </a:cubicBezTo>
                <a:cubicBezTo>
                  <a:pt x="49989" y="4779899"/>
                  <a:pt x="64275" y="4770854"/>
                  <a:pt x="76262" y="4758019"/>
                </a:cubicBezTo>
                <a:cubicBezTo>
                  <a:pt x="131188" y="4699208"/>
                  <a:pt x="239937" y="4530465"/>
                  <a:pt x="260174" y="4495462"/>
                </a:cubicBezTo>
                <a:cubicBezTo>
                  <a:pt x="260735" y="4494492"/>
                  <a:pt x="307965" y="4365653"/>
                  <a:pt x="325857" y="4347773"/>
                </a:cubicBezTo>
                <a:cubicBezTo>
                  <a:pt x="336669" y="4336967"/>
                  <a:pt x="355476" y="4343594"/>
                  <a:pt x="365267" y="4331363"/>
                </a:cubicBezTo>
                <a:cubicBezTo>
                  <a:pt x="375058" y="4319132"/>
                  <a:pt x="369753" y="4295640"/>
                  <a:pt x="378403" y="4282133"/>
                </a:cubicBezTo>
                <a:cubicBezTo>
                  <a:pt x="388265" y="4266734"/>
                  <a:pt x="404676" y="4260255"/>
                  <a:pt x="417812" y="4249315"/>
                </a:cubicBezTo>
                <a:cubicBezTo>
                  <a:pt x="465630" y="4159715"/>
                  <a:pt x="418420" y="4236343"/>
                  <a:pt x="496633" y="4150855"/>
                </a:cubicBezTo>
                <a:cubicBezTo>
                  <a:pt x="515275" y="4130479"/>
                  <a:pt x="527938" y="4101136"/>
                  <a:pt x="549178" y="4085216"/>
                </a:cubicBezTo>
                <a:cubicBezTo>
                  <a:pt x="572926" y="4067416"/>
                  <a:pt x="601725" y="4063336"/>
                  <a:pt x="627998" y="4052396"/>
                </a:cubicBezTo>
                <a:cubicBezTo>
                  <a:pt x="702311" y="4021453"/>
                  <a:pt x="769549" y="3968273"/>
                  <a:pt x="838183" y="3921118"/>
                </a:cubicBezTo>
                <a:cubicBezTo>
                  <a:pt x="948826" y="3845100"/>
                  <a:pt x="828227" y="3887502"/>
                  <a:pt x="956412" y="3855478"/>
                </a:cubicBezTo>
                <a:cubicBezTo>
                  <a:pt x="994348" y="3819936"/>
                  <a:pt x="1048245" y="3767546"/>
                  <a:pt x="1087778" y="3740609"/>
                </a:cubicBezTo>
                <a:cubicBezTo>
                  <a:pt x="1108480" y="3726503"/>
                  <a:pt x="1132369" y="3720962"/>
                  <a:pt x="1153461" y="3707789"/>
                </a:cubicBezTo>
                <a:cubicBezTo>
                  <a:pt x="1176298" y="3693525"/>
                  <a:pt x="1197250" y="3674970"/>
                  <a:pt x="1219144" y="3658560"/>
                </a:cubicBezTo>
                <a:cubicBezTo>
                  <a:pt x="1313672" y="3481432"/>
                  <a:pt x="1139492" y="3797034"/>
                  <a:pt x="1311100" y="3543690"/>
                </a:cubicBezTo>
                <a:cubicBezTo>
                  <a:pt x="1341695" y="3498523"/>
                  <a:pt x="1363646" y="3445232"/>
                  <a:pt x="1389919" y="3396002"/>
                </a:cubicBezTo>
                <a:cubicBezTo>
                  <a:pt x="1441559" y="3299240"/>
                  <a:pt x="1516047" y="3224623"/>
                  <a:pt x="1573832" y="3133445"/>
                </a:cubicBezTo>
                <a:cubicBezTo>
                  <a:pt x="1599473" y="3092986"/>
                  <a:pt x="1613992" y="3042743"/>
                  <a:pt x="1639514" y="3002166"/>
                </a:cubicBezTo>
                <a:cubicBezTo>
                  <a:pt x="1662470" y="2965670"/>
                  <a:pt x="1695122" y="2939951"/>
                  <a:pt x="1718333" y="2903708"/>
                </a:cubicBezTo>
                <a:cubicBezTo>
                  <a:pt x="1747922" y="2857507"/>
                  <a:pt x="1775244" y="2808475"/>
                  <a:pt x="1797153" y="2756019"/>
                </a:cubicBezTo>
                <a:cubicBezTo>
                  <a:pt x="1896461" y="2518252"/>
                  <a:pt x="1849178" y="2535462"/>
                  <a:pt x="1967928" y="2312953"/>
                </a:cubicBezTo>
                <a:cubicBezTo>
                  <a:pt x="2006742" y="2240225"/>
                  <a:pt x="2079717" y="2152256"/>
                  <a:pt x="2138704" y="2099625"/>
                </a:cubicBezTo>
                <a:cubicBezTo>
                  <a:pt x="2172319" y="2069631"/>
                  <a:pt x="2209425" y="2046201"/>
                  <a:pt x="2243796" y="2017576"/>
                </a:cubicBezTo>
                <a:cubicBezTo>
                  <a:pt x="2318336" y="1955500"/>
                  <a:pt x="2340572" y="1914941"/>
                  <a:pt x="2427708" y="1886297"/>
                </a:cubicBezTo>
                <a:cubicBezTo>
                  <a:pt x="2578976" y="1836572"/>
                  <a:pt x="2590047" y="1853967"/>
                  <a:pt x="2742986" y="1869887"/>
                </a:cubicBezTo>
                <a:cubicBezTo>
                  <a:pt x="2764881" y="1880827"/>
                  <a:pt x="2785492" y="1897280"/>
                  <a:pt x="2808669" y="1902707"/>
                </a:cubicBezTo>
                <a:cubicBezTo>
                  <a:pt x="2850800" y="1912575"/>
                  <a:pt x="3133472" y="1934132"/>
                  <a:pt x="3150220" y="1935526"/>
                </a:cubicBezTo>
                <a:cubicBezTo>
                  <a:pt x="3207145" y="1930056"/>
                  <a:pt x="3264215" y="1926582"/>
                  <a:pt x="3320996" y="1919116"/>
                </a:cubicBezTo>
                <a:cubicBezTo>
                  <a:pt x="3600205" y="1882403"/>
                  <a:pt x="3650515" y="1869681"/>
                  <a:pt x="3912141" y="1820657"/>
                </a:cubicBezTo>
                <a:lnTo>
                  <a:pt x="4017234" y="1755019"/>
                </a:lnTo>
                <a:cubicBezTo>
                  <a:pt x="4148709" y="1672902"/>
                  <a:pt x="4271986" y="1439513"/>
                  <a:pt x="4358785" y="1311953"/>
                </a:cubicBezTo>
                <a:cubicBezTo>
                  <a:pt x="4374827" y="1288377"/>
                  <a:pt x="4393816" y="1268193"/>
                  <a:pt x="4411332" y="1246313"/>
                </a:cubicBezTo>
                <a:cubicBezTo>
                  <a:pt x="4439878" y="1210654"/>
                  <a:pt x="4463877" y="1169735"/>
                  <a:pt x="4490151" y="1131445"/>
                </a:cubicBezTo>
                <a:cubicBezTo>
                  <a:pt x="4542697" y="1054865"/>
                  <a:pt x="4587775" y="969179"/>
                  <a:pt x="4647790" y="901706"/>
                </a:cubicBezTo>
                <a:cubicBezTo>
                  <a:pt x="4676901" y="868978"/>
                  <a:pt x="4717851" y="857947"/>
                  <a:pt x="4752882" y="836067"/>
                </a:cubicBezTo>
                <a:cubicBezTo>
                  <a:pt x="4960263" y="706542"/>
                  <a:pt x="5201581" y="761105"/>
                  <a:pt x="5422847" y="754017"/>
                </a:cubicBezTo>
                <a:cubicBezTo>
                  <a:pt x="5484151" y="748547"/>
                  <a:pt x="5545815" y="747537"/>
                  <a:pt x="5606759" y="737607"/>
                </a:cubicBezTo>
                <a:cubicBezTo>
                  <a:pt x="5646790" y="731085"/>
                  <a:pt x="5685166" y="713079"/>
                  <a:pt x="5724988" y="704789"/>
                </a:cubicBezTo>
                <a:cubicBezTo>
                  <a:pt x="5764100" y="696646"/>
                  <a:pt x="5803807" y="693849"/>
                  <a:pt x="5843217" y="688379"/>
                </a:cubicBezTo>
                <a:cubicBezTo>
                  <a:pt x="5878248" y="677439"/>
                  <a:pt x="5914260" y="670572"/>
                  <a:pt x="5948311" y="655559"/>
                </a:cubicBezTo>
                <a:cubicBezTo>
                  <a:pt x="5988979" y="637628"/>
                  <a:pt x="6026345" y="609445"/>
                  <a:pt x="6066540" y="589919"/>
                </a:cubicBezTo>
                <a:cubicBezTo>
                  <a:pt x="6105256" y="571110"/>
                  <a:pt x="6145359" y="557100"/>
                  <a:pt x="6184769" y="540690"/>
                </a:cubicBezTo>
                <a:cubicBezTo>
                  <a:pt x="6184769" y="540690"/>
                  <a:pt x="6348376" y="382560"/>
                  <a:pt x="6434363" y="310952"/>
                </a:cubicBezTo>
                <a:cubicBezTo>
                  <a:pt x="6480015" y="272934"/>
                  <a:pt x="6530697" y="245313"/>
                  <a:pt x="6578865" y="212493"/>
                </a:cubicBezTo>
                <a:cubicBezTo>
                  <a:pt x="6615131" y="187783"/>
                  <a:pt x="6648671" y="157276"/>
                  <a:pt x="6683958" y="130445"/>
                </a:cubicBezTo>
                <a:lnTo>
                  <a:pt x="685800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4" name="Picture 2" descr="Picture background">
            <a:extLst>
              <a:ext uri="{FF2B5EF4-FFF2-40B4-BE49-F238E27FC236}">
                <a16:creationId xmlns:a16="http://schemas.microsoft.com/office/drawing/2014/main" id="{E3160AFC-CFCC-4CD5-ABB6-82A1567CC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87502">
            <a:off x="-4751221" y="-104874"/>
            <a:ext cx="465313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6047E03-99B7-4542-A6BA-F7E2CFEA0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036" flipH="1">
            <a:off x="-2109510" y="6396646"/>
            <a:ext cx="6658187" cy="5041748"/>
          </a:xfrm>
          <a:prstGeom prst="rect">
            <a:avLst/>
          </a:prstGeom>
        </p:spPr>
      </p:pic>
      <p:pic>
        <p:nvPicPr>
          <p:cNvPr id="26" name="Picture 8" descr="Picture background">
            <a:extLst>
              <a:ext uri="{FF2B5EF4-FFF2-40B4-BE49-F238E27FC236}">
                <a16:creationId xmlns:a16="http://schemas.microsoft.com/office/drawing/2014/main" id="{D5C9E858-0BDB-4936-AFB8-9DF390B0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4771">
            <a:off x="-1487871" y="194134"/>
            <a:ext cx="2090427" cy="204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8509AF3F-1BA2-4911-B5B2-321A0A7ADB8E}"/>
              </a:ext>
            </a:extLst>
          </p:cNvPr>
          <p:cNvSpPr/>
          <p:nvPr/>
        </p:nvSpPr>
        <p:spPr>
          <a:xfrm rot="16200000">
            <a:off x="-930753" y="25483"/>
            <a:ext cx="6858000" cy="6807034"/>
          </a:xfrm>
          <a:custGeom>
            <a:avLst/>
            <a:gdLst>
              <a:gd name="connsiteX0" fmla="*/ 6858000 w 6858000"/>
              <a:gd name="connsiteY0" fmla="*/ 0 h 6807034"/>
              <a:gd name="connsiteX1" fmla="*/ 6858000 w 6858000"/>
              <a:gd name="connsiteY1" fmla="*/ 2000418 h 6807034"/>
              <a:gd name="connsiteX2" fmla="*/ 6683958 w 6858000"/>
              <a:gd name="connsiteY2" fmla="*/ 2130863 h 6807034"/>
              <a:gd name="connsiteX3" fmla="*/ 6578865 w 6858000"/>
              <a:gd name="connsiteY3" fmla="*/ 2212911 h 6807034"/>
              <a:gd name="connsiteX4" fmla="*/ 6434363 w 6858000"/>
              <a:gd name="connsiteY4" fmla="*/ 2311370 h 6807034"/>
              <a:gd name="connsiteX5" fmla="*/ 6184769 w 6858000"/>
              <a:gd name="connsiteY5" fmla="*/ 2541108 h 6807034"/>
              <a:gd name="connsiteX6" fmla="*/ 6066540 w 6858000"/>
              <a:gd name="connsiteY6" fmla="*/ 2590337 h 6807034"/>
              <a:gd name="connsiteX7" fmla="*/ 5948311 w 6858000"/>
              <a:gd name="connsiteY7" fmla="*/ 2655977 h 6807034"/>
              <a:gd name="connsiteX8" fmla="*/ 5843217 w 6858000"/>
              <a:gd name="connsiteY8" fmla="*/ 2688797 h 6807034"/>
              <a:gd name="connsiteX9" fmla="*/ 5724988 w 6858000"/>
              <a:gd name="connsiteY9" fmla="*/ 2705207 h 6807034"/>
              <a:gd name="connsiteX10" fmla="*/ 5606759 w 6858000"/>
              <a:gd name="connsiteY10" fmla="*/ 2738025 h 6807034"/>
              <a:gd name="connsiteX11" fmla="*/ 5422847 w 6858000"/>
              <a:gd name="connsiteY11" fmla="*/ 2754435 h 6807034"/>
              <a:gd name="connsiteX12" fmla="*/ 4752882 w 6858000"/>
              <a:gd name="connsiteY12" fmla="*/ 2836485 h 6807034"/>
              <a:gd name="connsiteX13" fmla="*/ 4647790 w 6858000"/>
              <a:gd name="connsiteY13" fmla="*/ 2902124 h 6807034"/>
              <a:gd name="connsiteX14" fmla="*/ 4490151 w 6858000"/>
              <a:gd name="connsiteY14" fmla="*/ 3131863 h 6807034"/>
              <a:gd name="connsiteX15" fmla="*/ 4411332 w 6858000"/>
              <a:gd name="connsiteY15" fmla="*/ 3246731 h 6807034"/>
              <a:gd name="connsiteX16" fmla="*/ 4358785 w 6858000"/>
              <a:gd name="connsiteY16" fmla="*/ 3312371 h 6807034"/>
              <a:gd name="connsiteX17" fmla="*/ 4017234 w 6858000"/>
              <a:gd name="connsiteY17" fmla="*/ 3755437 h 6807034"/>
              <a:gd name="connsiteX18" fmla="*/ 3912141 w 6858000"/>
              <a:gd name="connsiteY18" fmla="*/ 3821075 h 6807034"/>
              <a:gd name="connsiteX19" fmla="*/ 3320996 w 6858000"/>
              <a:gd name="connsiteY19" fmla="*/ 3919534 h 6807034"/>
              <a:gd name="connsiteX20" fmla="*/ 3150220 w 6858000"/>
              <a:gd name="connsiteY20" fmla="*/ 3935944 h 6807034"/>
              <a:gd name="connsiteX21" fmla="*/ 2808669 w 6858000"/>
              <a:gd name="connsiteY21" fmla="*/ 3903125 h 6807034"/>
              <a:gd name="connsiteX22" fmla="*/ 2742986 w 6858000"/>
              <a:gd name="connsiteY22" fmla="*/ 3870305 h 6807034"/>
              <a:gd name="connsiteX23" fmla="*/ 2427708 w 6858000"/>
              <a:gd name="connsiteY23" fmla="*/ 3886715 h 6807034"/>
              <a:gd name="connsiteX24" fmla="*/ 2243796 w 6858000"/>
              <a:gd name="connsiteY24" fmla="*/ 4017994 h 6807034"/>
              <a:gd name="connsiteX25" fmla="*/ 2138704 w 6858000"/>
              <a:gd name="connsiteY25" fmla="*/ 4100043 h 6807034"/>
              <a:gd name="connsiteX26" fmla="*/ 1967928 w 6858000"/>
              <a:gd name="connsiteY26" fmla="*/ 4313371 h 6807034"/>
              <a:gd name="connsiteX27" fmla="*/ 1797153 w 6858000"/>
              <a:gd name="connsiteY27" fmla="*/ 4756437 h 6807034"/>
              <a:gd name="connsiteX28" fmla="*/ 1718333 w 6858000"/>
              <a:gd name="connsiteY28" fmla="*/ 4904126 h 6807034"/>
              <a:gd name="connsiteX29" fmla="*/ 1639514 w 6858000"/>
              <a:gd name="connsiteY29" fmla="*/ 5002584 h 6807034"/>
              <a:gd name="connsiteX30" fmla="*/ 1573832 w 6858000"/>
              <a:gd name="connsiteY30" fmla="*/ 5133863 h 6807034"/>
              <a:gd name="connsiteX31" fmla="*/ 1389919 w 6858000"/>
              <a:gd name="connsiteY31" fmla="*/ 5396420 h 6807034"/>
              <a:gd name="connsiteX32" fmla="*/ 1311100 w 6858000"/>
              <a:gd name="connsiteY32" fmla="*/ 5544108 h 6807034"/>
              <a:gd name="connsiteX33" fmla="*/ 1219144 w 6858000"/>
              <a:gd name="connsiteY33" fmla="*/ 5658978 h 6807034"/>
              <a:gd name="connsiteX34" fmla="*/ 1153461 w 6858000"/>
              <a:gd name="connsiteY34" fmla="*/ 5708207 h 6807034"/>
              <a:gd name="connsiteX35" fmla="*/ 1087778 w 6858000"/>
              <a:gd name="connsiteY35" fmla="*/ 5741027 h 6807034"/>
              <a:gd name="connsiteX36" fmla="*/ 956412 w 6858000"/>
              <a:gd name="connsiteY36" fmla="*/ 5855896 h 6807034"/>
              <a:gd name="connsiteX37" fmla="*/ 838183 w 6858000"/>
              <a:gd name="connsiteY37" fmla="*/ 5921536 h 6807034"/>
              <a:gd name="connsiteX38" fmla="*/ 627998 w 6858000"/>
              <a:gd name="connsiteY38" fmla="*/ 6052814 h 6807034"/>
              <a:gd name="connsiteX39" fmla="*/ 549178 w 6858000"/>
              <a:gd name="connsiteY39" fmla="*/ 6085634 h 6807034"/>
              <a:gd name="connsiteX40" fmla="*/ 496633 w 6858000"/>
              <a:gd name="connsiteY40" fmla="*/ 6151273 h 6807034"/>
              <a:gd name="connsiteX41" fmla="*/ 417812 w 6858000"/>
              <a:gd name="connsiteY41" fmla="*/ 6249733 h 6807034"/>
              <a:gd name="connsiteX42" fmla="*/ 378403 w 6858000"/>
              <a:gd name="connsiteY42" fmla="*/ 6282551 h 6807034"/>
              <a:gd name="connsiteX43" fmla="*/ 365267 w 6858000"/>
              <a:gd name="connsiteY43" fmla="*/ 6331781 h 6807034"/>
              <a:gd name="connsiteX44" fmla="*/ 325857 w 6858000"/>
              <a:gd name="connsiteY44" fmla="*/ 6348191 h 6807034"/>
              <a:gd name="connsiteX45" fmla="*/ 260174 w 6858000"/>
              <a:gd name="connsiteY45" fmla="*/ 6495880 h 6807034"/>
              <a:gd name="connsiteX46" fmla="*/ 76262 w 6858000"/>
              <a:gd name="connsiteY46" fmla="*/ 6758437 h 6807034"/>
              <a:gd name="connsiteX47" fmla="*/ 36853 w 6858000"/>
              <a:gd name="connsiteY47" fmla="*/ 6791257 h 6807034"/>
              <a:gd name="connsiteX48" fmla="*/ 10332 w 6858000"/>
              <a:gd name="connsiteY48" fmla="*/ 6802765 h 6807034"/>
              <a:gd name="connsiteX49" fmla="*/ 0 w 6858000"/>
              <a:gd name="connsiteY49" fmla="*/ 6807034 h 6807034"/>
              <a:gd name="connsiteX50" fmla="*/ 0 w 6858000"/>
              <a:gd name="connsiteY50" fmla="*/ 0 h 6807034"/>
              <a:gd name="connsiteX51" fmla="*/ 6858000 w 6858000"/>
              <a:gd name="connsiteY51" fmla="*/ 0 h 68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6807034">
                <a:moveTo>
                  <a:pt x="6858000" y="0"/>
                </a:moveTo>
                <a:lnTo>
                  <a:pt x="6858000" y="2000418"/>
                </a:lnTo>
                <a:lnTo>
                  <a:pt x="6683958" y="2130863"/>
                </a:lnTo>
                <a:cubicBezTo>
                  <a:pt x="6648671" y="2157694"/>
                  <a:pt x="6615131" y="2188201"/>
                  <a:pt x="6578865" y="2212911"/>
                </a:cubicBezTo>
                <a:cubicBezTo>
                  <a:pt x="6530697" y="2245731"/>
                  <a:pt x="6480015" y="2273352"/>
                  <a:pt x="6434363" y="2311370"/>
                </a:cubicBezTo>
                <a:cubicBezTo>
                  <a:pt x="6348376" y="2382978"/>
                  <a:pt x="6184769" y="2541108"/>
                  <a:pt x="6184769" y="2541108"/>
                </a:cubicBezTo>
                <a:cubicBezTo>
                  <a:pt x="6145359" y="2557518"/>
                  <a:pt x="6105256" y="2571528"/>
                  <a:pt x="6066540" y="2590337"/>
                </a:cubicBezTo>
                <a:cubicBezTo>
                  <a:pt x="6026345" y="2609863"/>
                  <a:pt x="5988979" y="2638046"/>
                  <a:pt x="5948311" y="2655977"/>
                </a:cubicBezTo>
                <a:cubicBezTo>
                  <a:pt x="5914260" y="2670990"/>
                  <a:pt x="5878248" y="2677857"/>
                  <a:pt x="5843217" y="2688797"/>
                </a:cubicBezTo>
                <a:cubicBezTo>
                  <a:pt x="5803807" y="2694267"/>
                  <a:pt x="5764100" y="2697064"/>
                  <a:pt x="5724988" y="2705207"/>
                </a:cubicBezTo>
                <a:cubicBezTo>
                  <a:pt x="5685166" y="2713497"/>
                  <a:pt x="5646790" y="2731503"/>
                  <a:pt x="5606759" y="2738025"/>
                </a:cubicBezTo>
                <a:cubicBezTo>
                  <a:pt x="5545815" y="2747955"/>
                  <a:pt x="5484151" y="2748965"/>
                  <a:pt x="5422847" y="2754435"/>
                </a:cubicBezTo>
                <a:cubicBezTo>
                  <a:pt x="5201581" y="2761523"/>
                  <a:pt x="4960263" y="2706960"/>
                  <a:pt x="4752882" y="2836485"/>
                </a:cubicBezTo>
                <a:cubicBezTo>
                  <a:pt x="4717851" y="2858365"/>
                  <a:pt x="4676901" y="2869396"/>
                  <a:pt x="4647790" y="2902124"/>
                </a:cubicBezTo>
                <a:cubicBezTo>
                  <a:pt x="4587775" y="2969597"/>
                  <a:pt x="4542697" y="3055283"/>
                  <a:pt x="4490151" y="3131863"/>
                </a:cubicBezTo>
                <a:cubicBezTo>
                  <a:pt x="4463877" y="3170153"/>
                  <a:pt x="4439878" y="3211072"/>
                  <a:pt x="4411332" y="3246731"/>
                </a:cubicBezTo>
                <a:cubicBezTo>
                  <a:pt x="4393816" y="3268611"/>
                  <a:pt x="4374827" y="3288795"/>
                  <a:pt x="4358785" y="3312371"/>
                </a:cubicBezTo>
                <a:cubicBezTo>
                  <a:pt x="4271986" y="3439931"/>
                  <a:pt x="4148709" y="3673320"/>
                  <a:pt x="4017234" y="3755437"/>
                </a:cubicBezTo>
                <a:lnTo>
                  <a:pt x="3912141" y="3821075"/>
                </a:lnTo>
                <a:cubicBezTo>
                  <a:pt x="3650515" y="3870099"/>
                  <a:pt x="3600205" y="3882821"/>
                  <a:pt x="3320996" y="3919534"/>
                </a:cubicBezTo>
                <a:cubicBezTo>
                  <a:pt x="3264215" y="3927000"/>
                  <a:pt x="3207145" y="3930474"/>
                  <a:pt x="3150220" y="3935944"/>
                </a:cubicBezTo>
                <a:cubicBezTo>
                  <a:pt x="3133472" y="3934550"/>
                  <a:pt x="2850800" y="3912993"/>
                  <a:pt x="2808669" y="3903125"/>
                </a:cubicBezTo>
                <a:cubicBezTo>
                  <a:pt x="2785492" y="3897698"/>
                  <a:pt x="2764881" y="3881245"/>
                  <a:pt x="2742986" y="3870305"/>
                </a:cubicBezTo>
                <a:cubicBezTo>
                  <a:pt x="2590047" y="3854385"/>
                  <a:pt x="2578976" y="3836990"/>
                  <a:pt x="2427708" y="3886715"/>
                </a:cubicBezTo>
                <a:cubicBezTo>
                  <a:pt x="2340572" y="3915359"/>
                  <a:pt x="2318336" y="3955918"/>
                  <a:pt x="2243796" y="4017994"/>
                </a:cubicBezTo>
                <a:cubicBezTo>
                  <a:pt x="2209425" y="4046619"/>
                  <a:pt x="2172319" y="4070049"/>
                  <a:pt x="2138704" y="4100043"/>
                </a:cubicBezTo>
                <a:cubicBezTo>
                  <a:pt x="2079717" y="4152674"/>
                  <a:pt x="2006742" y="4240643"/>
                  <a:pt x="1967928" y="4313371"/>
                </a:cubicBezTo>
                <a:cubicBezTo>
                  <a:pt x="1849178" y="4535880"/>
                  <a:pt x="1896461" y="4518670"/>
                  <a:pt x="1797153" y="4756437"/>
                </a:cubicBezTo>
                <a:cubicBezTo>
                  <a:pt x="1775244" y="4808893"/>
                  <a:pt x="1747922" y="4857925"/>
                  <a:pt x="1718333" y="4904126"/>
                </a:cubicBezTo>
                <a:cubicBezTo>
                  <a:pt x="1695122" y="4940369"/>
                  <a:pt x="1662470" y="4966088"/>
                  <a:pt x="1639514" y="5002584"/>
                </a:cubicBezTo>
                <a:cubicBezTo>
                  <a:pt x="1613992" y="5043161"/>
                  <a:pt x="1599473" y="5093404"/>
                  <a:pt x="1573832" y="5133863"/>
                </a:cubicBezTo>
                <a:cubicBezTo>
                  <a:pt x="1516047" y="5225041"/>
                  <a:pt x="1441559" y="5299658"/>
                  <a:pt x="1389919" y="5396420"/>
                </a:cubicBezTo>
                <a:cubicBezTo>
                  <a:pt x="1363646" y="5445650"/>
                  <a:pt x="1341695" y="5498941"/>
                  <a:pt x="1311100" y="5544108"/>
                </a:cubicBezTo>
                <a:cubicBezTo>
                  <a:pt x="1139492" y="5797452"/>
                  <a:pt x="1313672" y="5481850"/>
                  <a:pt x="1219144" y="5658978"/>
                </a:cubicBezTo>
                <a:cubicBezTo>
                  <a:pt x="1197250" y="5675388"/>
                  <a:pt x="1176298" y="5693943"/>
                  <a:pt x="1153461" y="5708207"/>
                </a:cubicBezTo>
                <a:cubicBezTo>
                  <a:pt x="1132369" y="5721380"/>
                  <a:pt x="1108480" y="5726921"/>
                  <a:pt x="1087778" y="5741027"/>
                </a:cubicBezTo>
                <a:cubicBezTo>
                  <a:pt x="1048245" y="5767964"/>
                  <a:pt x="994348" y="5820354"/>
                  <a:pt x="956412" y="5855896"/>
                </a:cubicBezTo>
                <a:cubicBezTo>
                  <a:pt x="828227" y="5887920"/>
                  <a:pt x="948826" y="5845518"/>
                  <a:pt x="838183" y="5921536"/>
                </a:cubicBezTo>
                <a:cubicBezTo>
                  <a:pt x="769549" y="5968691"/>
                  <a:pt x="702311" y="6021871"/>
                  <a:pt x="627998" y="6052814"/>
                </a:cubicBezTo>
                <a:cubicBezTo>
                  <a:pt x="601725" y="6063754"/>
                  <a:pt x="572926" y="6067834"/>
                  <a:pt x="549178" y="6085634"/>
                </a:cubicBezTo>
                <a:cubicBezTo>
                  <a:pt x="527938" y="6101554"/>
                  <a:pt x="515275" y="6130897"/>
                  <a:pt x="496633" y="6151273"/>
                </a:cubicBezTo>
                <a:cubicBezTo>
                  <a:pt x="418420" y="6236761"/>
                  <a:pt x="465630" y="6160133"/>
                  <a:pt x="417812" y="6249733"/>
                </a:cubicBezTo>
                <a:cubicBezTo>
                  <a:pt x="404676" y="6260673"/>
                  <a:pt x="388265" y="6267152"/>
                  <a:pt x="378403" y="6282551"/>
                </a:cubicBezTo>
                <a:cubicBezTo>
                  <a:pt x="369753" y="6296058"/>
                  <a:pt x="375058" y="6319550"/>
                  <a:pt x="365267" y="6331781"/>
                </a:cubicBezTo>
                <a:cubicBezTo>
                  <a:pt x="355476" y="6344012"/>
                  <a:pt x="336669" y="6337385"/>
                  <a:pt x="325857" y="6348191"/>
                </a:cubicBezTo>
                <a:cubicBezTo>
                  <a:pt x="307965" y="6366071"/>
                  <a:pt x="260735" y="6494910"/>
                  <a:pt x="260174" y="6495880"/>
                </a:cubicBezTo>
                <a:cubicBezTo>
                  <a:pt x="239937" y="6530883"/>
                  <a:pt x="131188" y="6699626"/>
                  <a:pt x="76262" y="6758437"/>
                </a:cubicBezTo>
                <a:cubicBezTo>
                  <a:pt x="64275" y="6771272"/>
                  <a:pt x="49989" y="6780317"/>
                  <a:pt x="36853" y="6791257"/>
                </a:cubicBezTo>
                <a:cubicBezTo>
                  <a:pt x="32266" y="6793167"/>
                  <a:pt x="22630" y="6797462"/>
                  <a:pt x="10332" y="6802765"/>
                </a:cubicBezTo>
                <a:lnTo>
                  <a:pt x="0" y="6807034"/>
                </a:lnTo>
                <a:lnTo>
                  <a:pt x="0" y="0"/>
                </a:lnTo>
                <a:lnTo>
                  <a:pt x="685800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604674" cy="2290266"/>
          </a:xfrm>
        </p:spPr>
        <p:txBody>
          <a:bodyPr>
            <a:noAutofit/>
          </a:bodyPr>
          <a:lstStyle/>
          <a:p>
            <a:r>
              <a:rPr lang="ru-RU" sz="10000" dirty="0">
                <a:solidFill>
                  <a:srgbClr val="328923"/>
                </a:solidFill>
              </a:rPr>
              <a:t>Актуальность проекта</a:t>
            </a:r>
          </a:p>
        </p:txBody>
      </p:sp>
      <p:pic>
        <p:nvPicPr>
          <p:cNvPr id="12" name="Picture 8" descr="Picture background">
            <a:extLst>
              <a:ext uri="{FF2B5EF4-FFF2-40B4-BE49-F238E27FC236}">
                <a16:creationId xmlns:a16="http://schemas.microsoft.com/office/drawing/2014/main" id="{8A7E7DB6-C6A9-4B48-BB47-6748E647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8802">
            <a:off x="8754764" y="-120730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>
            <a:extLst>
              <a:ext uri="{FF2B5EF4-FFF2-40B4-BE49-F238E27FC236}">
                <a16:creationId xmlns:a16="http://schemas.microsoft.com/office/drawing/2014/main" id="{3B0C0BC2-41DB-4769-BF8F-91D3D9EE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03658">
            <a:off x="3687678" y="-2466422"/>
            <a:ext cx="3136032" cy="31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230"/>
          <p:cNvSpPr txBox="1">
            <a:spLocks noGrp="1"/>
          </p:cNvSpPr>
          <p:nvPr>
            <p:ph type="title"/>
          </p:nvPr>
        </p:nvSpPr>
        <p:spPr>
          <a:xfrm>
            <a:off x="179512" y="358734"/>
            <a:ext cx="8572560" cy="78581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45700" bIns="45700"/>
          <a:lstStyle/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892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Сбор отработанных батареек </a:t>
            </a:r>
          </a:p>
        </p:txBody>
      </p:sp>
      <p:sp>
        <p:nvSpPr>
          <p:cNvPr id="27652" name="Shape 232"/>
          <p:cNvSpPr>
            <a:spLocks noChangeArrowheads="1"/>
          </p:cNvSpPr>
          <p:nvPr/>
        </p:nvSpPr>
        <p:spPr bwMode="auto">
          <a:xfrm>
            <a:off x="907063" y="1663082"/>
            <a:ext cx="6715125" cy="40005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buSzPct val="25000"/>
              <a:defRPr/>
            </a:pPr>
            <a:r>
              <a:rPr lang="ru-RU" sz="2800" b="1" i="1" dirty="0">
                <a:solidFill>
                  <a:srgbClr val="328923"/>
                </a:solidFill>
                <a:latin typeface="Cabin"/>
                <a:ea typeface="Cabin"/>
                <a:cs typeface="Cabin"/>
                <a:sym typeface="Cabin"/>
              </a:rPr>
              <a:t>Опасны батарейки  своим химическим составом. </a:t>
            </a:r>
          </a:p>
          <a:p>
            <a:pPr>
              <a:buSzPct val="25000"/>
              <a:defRPr/>
            </a:pPr>
            <a:r>
              <a:rPr lang="ru-RU" sz="2800" b="1" i="1" dirty="0">
                <a:solidFill>
                  <a:srgbClr val="328923"/>
                </a:solidFill>
                <a:latin typeface="Cabin"/>
                <a:ea typeface="Cabin"/>
                <a:cs typeface="Cabin"/>
                <a:sym typeface="Cabin"/>
              </a:rPr>
              <a:t>Если встал вопрос, как хранить батарейки, ответ однозначен – герметично упаковать и как можно скорее отнести отработанное изделие в пункт приема.</a:t>
            </a:r>
          </a:p>
        </p:txBody>
      </p:sp>
      <p:pic>
        <p:nvPicPr>
          <p:cNvPr id="27651" name="Shape 231" descr="http://sp.samarskie-roditeli.ru/media/storage/purchase/2014/06/5096408ab6973_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056" y="4494201"/>
            <a:ext cx="3289944" cy="2363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sun9-14.userapi.com/s/v1/ig2/5yN5lRyy6mO3BLLN-LiZYTVGYZpi_WPLsV6Atk9a0HHEUGR8plZtpsGQtC7gjBgNcWuNLzuhhqwBoIa03bkvewyY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id="{7311145F-82AC-4267-BFB1-5C4B98078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-2590" t="45303" r="2590" b="-147"/>
          <a:stretch/>
        </p:blipFill>
        <p:spPr bwMode="auto">
          <a:xfrm flipV="1">
            <a:off x="-4212976" y="-776493"/>
            <a:ext cx="5385065" cy="61669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5CF56-727C-4C50-B032-F730E8AB0A48}"/>
              </a:ext>
            </a:extLst>
          </p:cNvPr>
          <p:cNvSpPr txBox="1"/>
          <p:nvPr/>
        </p:nvSpPr>
        <p:spPr>
          <a:xfrm>
            <a:off x="3419872" y="1556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848574-9770-4ED3-AF35-21600B98366F}"/>
              </a:ext>
            </a:extLst>
          </p:cNvPr>
          <p:cNvSpPr txBox="1"/>
          <p:nvPr/>
        </p:nvSpPr>
        <p:spPr>
          <a:xfrm rot="11217927" flipV="1">
            <a:off x="-3664277" y="6757638"/>
            <a:ext cx="4593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2C771F"/>
                </a:solidFill>
                <a:latin typeface="Arial Black" panose="020B0A04020102020204" pitchFamily="34" charset="0"/>
              </a:rPr>
              <a:t>фотофиксация</a:t>
            </a:r>
          </a:p>
        </p:txBody>
      </p:sp>
      <p:pic>
        <p:nvPicPr>
          <p:cNvPr id="9" name="Picture 2" descr="https://sun9-60.userapi.com/s/v1/ig2/PPRtna6AhhFbgJahnq1Um9eNZd2-1Uh27NdkDMqaa-fgeQjc1ZyYFYHazVcsOvzE05I9-yWjM3geo02P8YXsNvZ0.jpg?quality=95&amp;crop=0,0,1280,720&amp;as=32x18,48x27,72x40,108x61,160x90,240x135,360x202,480x270,540x304,640x360,720x405,1080x607,1280x720&amp;from=bu&amp;cs=1280x0">
            <a:extLst>
              <a:ext uri="{FF2B5EF4-FFF2-40B4-BE49-F238E27FC236}">
                <a16:creationId xmlns:a16="http://schemas.microsoft.com/office/drawing/2014/main" id="{3EE5CB2D-FA39-4D0C-9028-B865CBD5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366952">
            <a:off x="-5365104" y="333714"/>
            <a:ext cx="5801784" cy="332656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917924E-4E47-4ED9-853D-5B11E346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1650" t="11501" r="21257" b="6601"/>
          <a:stretch>
            <a:fillRect/>
          </a:stretch>
        </p:blipFill>
        <p:spPr bwMode="auto">
          <a:xfrm rot="7370674">
            <a:off x="7236055" y="6107672"/>
            <a:ext cx="5175960" cy="24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https://sun9-60.userapi.com/s/v1/ig2/PPRtna6AhhFbgJahnq1Um9eNZd2-1Uh27NdkDMqaa-fgeQjc1ZyYFYHazVcsOvzE05I9-yWjM3geo02P8YXsNvZ0.jpg?quality=95&amp;crop=0,0,1280,720&amp;as=32x18,48x27,72x40,108x61,160x90,240x135,360x202,480x270,540x304,640x360,720x405,1080x607,1280x720&amp;from=bu&amp;cs=1280x0">
            <a:extLst>
              <a:ext uri="{FF2B5EF4-FFF2-40B4-BE49-F238E27FC236}">
                <a16:creationId xmlns:a16="http://schemas.microsoft.com/office/drawing/2014/main" id="{4EC8AB2B-49C7-4838-9856-CF852BD0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84350" b="70025"/>
          <a:stretch/>
        </p:blipFill>
        <p:spPr bwMode="auto">
          <a:xfrm rot="8287706">
            <a:off x="-704355" y="-55500"/>
            <a:ext cx="531659" cy="57280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B2DE57-3298-4B9B-BDCB-D1A8D461A13D}"/>
              </a:ext>
            </a:extLst>
          </p:cNvPr>
          <p:cNvSpPr txBox="1"/>
          <p:nvPr/>
        </p:nvSpPr>
        <p:spPr>
          <a:xfrm rot="10966468">
            <a:off x="-3005180" y="7011157"/>
            <a:ext cx="7824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2C771F"/>
                </a:solidFill>
              </a:rPr>
              <a:t>Группа </a:t>
            </a:r>
            <a:r>
              <a:rPr lang="ru-RU" sz="1800" b="1" dirty="0" err="1">
                <a:solidFill>
                  <a:srgbClr val="2C771F"/>
                </a:solidFill>
              </a:rPr>
              <a:t>Вконтакте</a:t>
            </a:r>
            <a:endParaRPr lang="en-US" sz="1800" b="1" dirty="0">
              <a:solidFill>
                <a:srgbClr val="2C771F"/>
              </a:solidFill>
            </a:endParaRPr>
          </a:p>
          <a:p>
            <a:pPr algn="ctr"/>
            <a:r>
              <a:rPr lang="ru-RU" sz="1800" b="1" dirty="0">
                <a:solidFill>
                  <a:srgbClr val="2C771F"/>
                </a:solidFill>
              </a:rPr>
              <a:t>«Раздельный Сбор»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sun9-79.userapi.com/s/v1/ig2/FRlo-aQdQb39HvAE--o_fKK_R5-5v55QUFSPmkIuzxM_gG0KZTyEV5AzDR49zrfhbJhkIF3ZEdI-vmZiGAJkMnft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2" cstate="print"/>
          <a:srcRect b="32150"/>
          <a:stretch>
            <a:fillRect/>
          </a:stretch>
        </p:blipFill>
        <p:spPr bwMode="auto">
          <a:xfrm flipV="1">
            <a:off x="71791" y="-603448"/>
            <a:ext cx="4427984" cy="72008"/>
          </a:xfrm>
          <a:prstGeom prst="rect">
            <a:avLst/>
          </a:prstGeom>
          <a:noFill/>
        </p:spPr>
      </p:pic>
      <p:pic>
        <p:nvPicPr>
          <p:cNvPr id="30726" name="Picture 6" descr="https://sun9-75.userapi.com/s/v1/ig2/gVjrwhleOTXRi5oHbV4WQQ7-bCPEC3G1vqyrA-IJrl1irNggj53kajdHmDQa71TZaY8uAutSKuF75YzGWo5sHACo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7046106"/>
            <a:ext cx="4972444" cy="5790247"/>
          </a:xfrm>
          <a:prstGeom prst="rect">
            <a:avLst/>
          </a:prstGeom>
          <a:noFill/>
        </p:spPr>
      </p:pic>
      <p:pic>
        <p:nvPicPr>
          <p:cNvPr id="30728" name="Picture 8" descr="https://sun9-34.userapi.com/s/v1/ig2/iXiyQG0pLUHMak4jjh-km_vkQpCQ6NdPVcitHBnU6hW9G_QeGmDOZkBpQ7QGTTy4QdxFpiMWZhK8on6ywnQbpv-I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4" cstate="print"/>
          <a:srcRect l="18330" t="19525" r="30197" b="25715"/>
          <a:stretch/>
        </p:blipFill>
        <p:spPr bwMode="auto">
          <a:xfrm flipH="1" flipV="1">
            <a:off x="-3619031" y="1484785"/>
            <a:ext cx="702199" cy="618086"/>
          </a:xfrm>
          <a:prstGeom prst="rect">
            <a:avLst/>
          </a:prstGeom>
          <a:noFill/>
        </p:spPr>
      </p:pic>
      <p:pic>
        <p:nvPicPr>
          <p:cNvPr id="30722" name="Picture 2" descr="https://sun9-14.userapi.com/s/v1/ig2/5yN5lRyy6mO3BLLN-LiZYTVGYZpi_WPLsV6Atk9a0HHEUGR8plZtpsGQtC7gjBgNcWuNLzuhhqwBoIa03bkvewyY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5" cstate="print"/>
          <a:srcRect l="-2590" t="45303" r="2590" b="-147"/>
          <a:stretch/>
        </p:blipFill>
        <p:spPr bwMode="auto">
          <a:xfrm>
            <a:off x="1495083" y="2904203"/>
            <a:ext cx="5385065" cy="35085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115FD-5011-47BA-A2D0-CD58A33E4227}"/>
              </a:ext>
            </a:extLst>
          </p:cNvPr>
          <p:cNvSpPr txBox="1"/>
          <p:nvPr/>
        </p:nvSpPr>
        <p:spPr>
          <a:xfrm>
            <a:off x="612946" y="1466942"/>
            <a:ext cx="73613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b="1" dirty="0" err="1">
                <a:solidFill>
                  <a:srgbClr val="2C771F"/>
                </a:solidFill>
                <a:latin typeface="Arial Black" panose="020B0A04020102020204" pitchFamily="34" charset="0"/>
              </a:rPr>
              <a:t>Фотофиксация</a:t>
            </a:r>
            <a:endParaRPr lang="ru-RU" sz="6600" b="1" dirty="0">
              <a:solidFill>
                <a:srgbClr val="2C771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Shape 231" descr="http://sp.samarskie-roditeli.ru/media/storage/purchase/2014/06/5096408ab6973_.jpg">
            <a:extLst>
              <a:ext uri="{FF2B5EF4-FFF2-40B4-BE49-F238E27FC236}">
                <a16:creationId xmlns:a16="http://schemas.microsoft.com/office/drawing/2014/main" id="{36B7A3BC-8AAC-40DB-A13B-1372B29A5EF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067766">
            <a:off x="6366956" y="7579178"/>
            <a:ext cx="3289944" cy="2363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hape 232">
            <a:extLst>
              <a:ext uri="{FF2B5EF4-FFF2-40B4-BE49-F238E27FC236}">
                <a16:creationId xmlns:a16="http://schemas.microsoft.com/office/drawing/2014/main" id="{3EB075B8-BBD8-426A-865D-D224B9DFA9A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756592" y="620688"/>
            <a:ext cx="151487" cy="19614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00" rIns="91425" bIns="45700"/>
          <a:lstStyle/>
          <a:p>
            <a:pPr>
              <a:buSzPct val="25000"/>
              <a:defRPr/>
            </a:pPr>
            <a:r>
              <a:rPr lang="ru-RU" sz="2800" b="1" i="1" dirty="0">
                <a:solidFill>
                  <a:srgbClr val="328923"/>
                </a:solidFill>
                <a:latin typeface="Cabin"/>
                <a:ea typeface="Cabin"/>
                <a:cs typeface="Cabin"/>
                <a:sym typeface="Cabin"/>
              </a:rPr>
              <a:t>Опасны батарейки  своим химическим составом. </a:t>
            </a:r>
          </a:p>
          <a:p>
            <a:pPr>
              <a:buSzPct val="25000"/>
              <a:defRPr/>
            </a:pPr>
            <a:r>
              <a:rPr lang="ru-RU" sz="2800" b="1" i="1" dirty="0">
                <a:solidFill>
                  <a:srgbClr val="328923"/>
                </a:solidFill>
                <a:latin typeface="Cabin"/>
                <a:ea typeface="Cabin"/>
                <a:cs typeface="Cabin"/>
                <a:sym typeface="Cabin"/>
              </a:rPr>
              <a:t>Если встал вопрос, как хранить батарейки, ответ однозначен – герметично упаковать и как можно скорее отнести отработанное изделие в пункт приема.</a:t>
            </a:r>
          </a:p>
        </p:txBody>
      </p:sp>
      <p:sp>
        <p:nvSpPr>
          <p:cNvPr id="9" name="Shape 230">
            <a:extLst>
              <a:ext uri="{FF2B5EF4-FFF2-40B4-BE49-F238E27FC236}">
                <a16:creationId xmlns:a16="http://schemas.microsoft.com/office/drawing/2014/main" id="{7685A310-1F2F-48B7-AC45-1992682395CB}"/>
              </a:ext>
            </a:extLst>
          </p:cNvPr>
          <p:cNvSpPr txBox="1">
            <a:spLocks/>
          </p:cNvSpPr>
          <p:nvPr/>
        </p:nvSpPr>
        <p:spPr>
          <a:xfrm flipV="1">
            <a:off x="-2556792" y="7173416"/>
            <a:ext cx="8572560" cy="6180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45700" bIns="4570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ct val="25000"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2892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Сбор отработанных батареек </a:t>
            </a:r>
          </a:p>
        </p:txBody>
      </p:sp>
    </p:spTree>
    <p:extLst>
      <p:ext uri="{BB962C8B-B14F-4D97-AF65-F5344CB8AC3E}">
        <p14:creationId xmlns:p14="http://schemas.microsoft.com/office/powerpoint/2010/main" val="1170689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sun9-79.userapi.com/s/v1/ig2/FRlo-aQdQb39HvAE--o_fKK_R5-5v55QUFSPmkIuzxM_gG0KZTyEV5AzDR49zrfhbJhkIF3ZEdI-vmZiGAJkMnft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2" cstate="print"/>
          <a:srcRect b="32150"/>
          <a:stretch>
            <a:fillRect/>
          </a:stretch>
        </p:blipFill>
        <p:spPr bwMode="auto">
          <a:xfrm>
            <a:off x="71791" y="-531440"/>
            <a:ext cx="4427984" cy="4653136"/>
          </a:xfrm>
          <a:prstGeom prst="rect">
            <a:avLst/>
          </a:prstGeom>
          <a:noFill/>
        </p:spPr>
      </p:pic>
      <p:pic>
        <p:nvPicPr>
          <p:cNvPr id="30726" name="Picture 6" descr="https://sun9-75.userapi.com/s/v1/ig2/gVjrwhleOTXRi5oHbV4WQQ7-bCPEC3G1vqyrA-IJrl1irNggj53kajdHmDQa71TZaY8uAutSKuF75YzGWo5sHACo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123" y="-747464"/>
            <a:ext cx="4972444" cy="5790247"/>
          </a:xfrm>
          <a:prstGeom prst="rect">
            <a:avLst/>
          </a:prstGeom>
          <a:noFill/>
        </p:spPr>
      </p:pic>
      <p:pic>
        <p:nvPicPr>
          <p:cNvPr id="30728" name="Picture 8" descr="https://sun9-34.userapi.com/s/v1/ig2/iXiyQG0pLUHMak4jjh-km_vkQpCQ6NdPVcitHBnU6hW9G_QeGmDOZkBpQ7QGTTy4QdxFpiMWZhK8on6ywnQbpv-I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4" cstate="print"/>
          <a:srcRect l="18330" t="19525" r="30197" b="25715"/>
          <a:stretch/>
        </p:blipFill>
        <p:spPr bwMode="auto">
          <a:xfrm>
            <a:off x="97512" y="3752264"/>
            <a:ext cx="4132369" cy="3637373"/>
          </a:xfrm>
          <a:prstGeom prst="rect">
            <a:avLst/>
          </a:prstGeom>
          <a:noFill/>
        </p:spPr>
      </p:pic>
      <p:pic>
        <p:nvPicPr>
          <p:cNvPr id="30722" name="Picture 2" descr="https://sun9-14.userapi.com/s/v1/ig2/5yN5lRyy6mO3BLLN-LiZYTVGYZpi_WPLsV6Atk9a0HHEUGR8plZtpsGQtC7gjBgNcWuNLzuhhqwBoIa03bkvewyY.jpg?quality=95&amp;as=32x43,48x64,72x96,108x144,160x213,240x320,360x480,480x640,540x720,640x853,720x960,960x1280&amp;from=bu&amp;cs=960x0"/>
          <p:cNvPicPr>
            <a:picLocks noChangeAspect="1" noChangeArrowheads="1"/>
          </p:cNvPicPr>
          <p:nvPr/>
        </p:nvPicPr>
        <p:blipFill rotWithShape="1">
          <a:blip r:embed="rId5" cstate="print"/>
          <a:srcRect l="-2590" t="45303" r="2590" b="-147"/>
          <a:stretch/>
        </p:blipFill>
        <p:spPr bwMode="auto">
          <a:xfrm flipH="1">
            <a:off x="4255602" y="3759343"/>
            <a:ext cx="5021985" cy="327194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514AA-C63D-41ED-83E9-AE4F80524CAD}"/>
              </a:ext>
            </a:extLst>
          </p:cNvPr>
          <p:cNvSpPr txBox="1"/>
          <p:nvPr/>
        </p:nvSpPr>
        <p:spPr>
          <a:xfrm flipV="1">
            <a:off x="9036496" y="-2475656"/>
            <a:ext cx="1091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err="1">
                <a:solidFill>
                  <a:srgbClr val="2C771F"/>
                </a:solidFill>
                <a:latin typeface="Arial Black" panose="020B0A04020102020204" pitchFamily="34" charset="0"/>
              </a:rPr>
              <a:t>фотофиксацыя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8.userapi.com/s/v1/ig2/kx5hNT9yJzwoEe8Stk8hPkRFgwUOPKO6tt2LyttUOblLqflZlOmaFJ0CATGomwVmGZRreyjFk-DmlmNG7zGPja83.jpg?quality=95&amp;as=32x23,48x34,72x51,108x76,160x113,240x169,360x254,480x338,540x381,640x451,720x507,1080x761,1280x902&amp;from=bu&amp;cs=1280x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61405" cy="5892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307282"/>
              </p:ext>
            </p:extLst>
          </p:nvPr>
        </p:nvGraphicFramePr>
        <p:xfrm>
          <a:off x="323528" y="332657"/>
          <a:ext cx="8424936" cy="5688631"/>
        </p:xfrm>
        <a:graphic>
          <a:graphicData uri="http://schemas.openxmlformats.org/drawingml/2006/table">
            <a:tbl>
              <a:tblPr/>
              <a:tblGrid>
                <a:gridCol w="2106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9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Вид мусора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Род вещества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Количество, </a:t>
                      </a:r>
                      <a:r>
                        <a:rPr lang="ru-RU" sz="1100" kern="100" dirty="0" err="1">
                          <a:latin typeface="Times New Roman"/>
                          <a:ea typeface="Times New Roman"/>
                          <a:cs typeface="Times New Roman"/>
                        </a:rPr>
                        <a:t>шт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Период разложения, лет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9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Упаковка из-под молока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Пластик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11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Упаковка из-под сметаны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Пластик + бумага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1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Бутылка из-под лимонада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Пластик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500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9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Пакеты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Целлофан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156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043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>
                          <a:latin typeface="Times New Roman"/>
                          <a:ea typeface="Times New Roman"/>
                          <a:cs typeface="Times New Roman"/>
                        </a:rPr>
                        <a:t>Упаковки из-под продуктов</a:t>
                      </a:r>
                      <a:endParaRPr lang="ru-RU" sz="1000" kern="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Бумага</a:t>
                      </a:r>
                      <a:b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целлофан</a:t>
                      </a:r>
                      <a:b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фольга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b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200</a:t>
                      </a:r>
                      <a:b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 kern="100" dirty="0">
                          <a:latin typeface="Times New Roman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000" kern="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793" marR="7793" marT="7793" marB="779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6035" y="-42317"/>
            <a:ext cx="7772400" cy="113754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328923"/>
                </a:solidFill>
              </a:rPr>
              <a:t>Как помочь гражданам научиться сортировать отходы? </a:t>
            </a:r>
            <a:endParaRPr lang="ru-RU" sz="36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D4A5138-E984-4CC3-83F2-D44E9AC14023}"/>
              </a:ext>
            </a:extLst>
          </p:cNvPr>
          <p:cNvGrpSpPr/>
          <p:nvPr/>
        </p:nvGrpSpPr>
        <p:grpSpPr>
          <a:xfrm>
            <a:off x="590494" y="1196752"/>
            <a:ext cx="8064896" cy="4968552"/>
            <a:chOff x="755576" y="1340768"/>
            <a:chExt cx="8064896" cy="49685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55576" y="1340768"/>
              <a:ext cx="8064896" cy="49685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84" y="1470025"/>
              <a:ext cx="7596844" cy="4608512"/>
            </a:xfrm>
            <a:prstGeom prst="rect">
              <a:avLst/>
            </a:prstGeom>
          </p:spPr>
        </p:pic>
      </p:grpSp>
      <p:pic>
        <p:nvPicPr>
          <p:cNvPr id="35842" name="Picture 2" descr="https://avatars.mds.yandex.net/i?id=7740a7e548f50fe1b1728f365c610ccd17bbb3df-5572268-images-thumbs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630" y="5085920"/>
            <a:ext cx="3795801" cy="1788257"/>
          </a:xfrm>
          <a:prstGeom prst="rect">
            <a:avLst/>
          </a:prstGeom>
          <a:noFill/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809491D-CE1A-469A-91A0-425F9E46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32" t="1322"/>
          <a:stretch>
            <a:fillRect/>
          </a:stretch>
        </p:blipFill>
        <p:spPr bwMode="auto">
          <a:xfrm>
            <a:off x="2093306" y="6882985"/>
            <a:ext cx="4957387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C5C05A-95E4-4C85-AE01-FE6EA3A649C6}"/>
              </a:ext>
            </a:extLst>
          </p:cNvPr>
          <p:cNvSpPr txBox="1"/>
          <p:nvPr/>
        </p:nvSpPr>
        <p:spPr>
          <a:xfrm rot="10800000">
            <a:off x="1835696" y="-820566"/>
            <a:ext cx="4374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328923"/>
                </a:solidFill>
              </a:rPr>
              <a:t>НАША ПАМЯТКА</a:t>
            </a:r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endParaRPr lang="ru-RU" dirty="0">
              <a:solidFill>
                <a:srgbClr val="328923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 l="1432" t="1322"/>
          <a:stretch>
            <a:fillRect/>
          </a:stretch>
        </p:blipFill>
        <p:spPr bwMode="auto">
          <a:xfrm>
            <a:off x="2123728" y="1052736"/>
            <a:ext cx="4957387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A6724-C186-4A9F-A2C9-55BB19EE82F8}"/>
              </a:ext>
            </a:extLst>
          </p:cNvPr>
          <p:cNvSpPr txBox="1"/>
          <p:nvPr/>
        </p:nvSpPr>
        <p:spPr>
          <a:xfrm>
            <a:off x="1043608" y="27247"/>
            <a:ext cx="822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rgbClr val="328923"/>
                </a:solidFill>
              </a:rPr>
              <a:t>НАША ПАМЯТКА</a:t>
            </a:r>
            <a:endParaRPr lang="ru-RU" sz="7200" dirty="0"/>
          </a:p>
        </p:txBody>
      </p:sp>
      <p:pic>
        <p:nvPicPr>
          <p:cNvPr id="6" name="Picture 2" descr="Picture background">
            <a:extLst>
              <a:ext uri="{FF2B5EF4-FFF2-40B4-BE49-F238E27FC236}">
                <a16:creationId xmlns:a16="http://schemas.microsoft.com/office/drawing/2014/main" id="{178BF2D7-86D2-4FE4-A2A4-D1056351A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331640" y="6857999"/>
            <a:ext cx="6676498" cy="457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28923"/>
                </a:solidFill>
              </a:rPr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24744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328923"/>
                </a:solidFill>
              </a:rPr>
              <a:t>Информирование учащихся нашей школы об экологических проблемах и предложение ряда практических решений этих проблем являются основными итогами нашего проекта.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38914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825552"/>
            <a:ext cx="6676498" cy="4032448"/>
          </a:xfrm>
          <a:prstGeom prst="rect">
            <a:avLst/>
          </a:prstGeom>
          <a:noFill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7DF1275-ADFA-4ED1-9CCA-FAB196619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432" t="1322"/>
          <a:stretch>
            <a:fillRect/>
          </a:stretch>
        </p:blipFill>
        <p:spPr bwMode="auto">
          <a:xfrm>
            <a:off x="-684584" y="980728"/>
            <a:ext cx="14401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E6D26E-E556-48E3-BBC1-610DB14949C0}"/>
              </a:ext>
            </a:extLst>
          </p:cNvPr>
          <p:cNvSpPr txBox="1"/>
          <p:nvPr/>
        </p:nvSpPr>
        <p:spPr>
          <a:xfrm flipV="1">
            <a:off x="10188624" y="2799114"/>
            <a:ext cx="3137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28923"/>
                </a:solidFill>
              </a:rPr>
              <a:t>НАША ПАМЯТКА</a:t>
            </a:r>
            <a:endParaRPr lang="ru-RU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152C1-5872-49E6-9A2E-38BDAB3E4784}"/>
              </a:ext>
            </a:extLst>
          </p:cNvPr>
          <p:cNvSpPr txBox="1"/>
          <p:nvPr/>
        </p:nvSpPr>
        <p:spPr>
          <a:xfrm>
            <a:off x="11490755" y="0"/>
            <a:ext cx="359093" cy="213935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1C4C14"/>
                </a:solidFill>
              </a:rPr>
              <a:t>1.Восконьян В.Г. Пути снижения загрязнения окружающей среды твердыми отходами // Успехи современного естествознания. - 2016. - № 9 - С. 30-34 Научный журнал.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2.</a:t>
            </a:r>
            <a:r>
              <a:rPr lang="ru-RU" u="sng" dirty="0">
                <a:solidFill>
                  <a:srgbClr val="1C4C14"/>
                </a:solidFill>
              </a:rPr>
              <a:t> </a:t>
            </a:r>
            <a:r>
              <a:rPr lang="ru-RU" u="sng" dirty="0">
                <a:solidFill>
                  <a:srgbClr val="1C4C1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Всё о твёрдых бытовых отходах.</a:t>
            </a:r>
            <a:r>
              <a:rPr lang="ru-RU" u="sng" dirty="0">
                <a:solidFill>
                  <a:srgbClr val="1C4C14"/>
                </a:solidFill>
              </a:rPr>
              <a:t> </a:t>
            </a:r>
            <a:r>
              <a:rPr lang="ru-RU" dirty="0">
                <a:solidFill>
                  <a:srgbClr val="1C4C14"/>
                </a:solidFill>
              </a:rPr>
              <a:t>Технологии твердых бытовых отходов. Актуальные обзоры. Журнал ТБО! С. 42-45.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3. Рейтинг стран мира по уровню экологической эффективности в 2016 году. [Электронный ресурс] // Центр гуманитарных технологий. - 29.01.2016. 12:55. URL: </a:t>
            </a:r>
            <a:r>
              <a:rPr lang="ru-RU" u="sng" dirty="0">
                <a:solidFill>
                  <a:srgbClr val="1C4C1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http://gtmarket.ru/news/2016/0…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4. Электронный ресурс - Гринпис России - URL: </a:t>
            </a:r>
            <a:r>
              <a:rPr lang="ru-RU" u="sng" dirty="0">
                <a:solidFill>
                  <a:srgbClr val="1C4C1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http://www.greenpeace.org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Кодекс Российской Федерации об административных правонарушениях. Глава 8. Административные правонарушения в области охраны окружающей среды и природопользования".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6. Чижевский А. Е. Я познаю мир. Экология. Энциклопедия Астрель - 2025г.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7. Федеральный информационный портал "Вода России", URL: </a:t>
            </a:r>
            <a:r>
              <a:rPr lang="ru-RU" u="sng" dirty="0">
                <a:solidFill>
                  <a:srgbClr val="1C4C14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http://voda.org.ru.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8. Всероссийский </a:t>
            </a:r>
            <a:r>
              <a:rPr lang="ru-RU" dirty="0" err="1">
                <a:solidFill>
                  <a:srgbClr val="1C4C14"/>
                </a:solidFill>
              </a:rPr>
              <a:t>экоурок</a:t>
            </a:r>
            <a:r>
              <a:rPr lang="ru-RU" dirty="0">
                <a:solidFill>
                  <a:srgbClr val="1C4C14"/>
                </a:solidFill>
              </a:rPr>
              <a:t> "Разделяй с нами" организатор ЭРА, https://www.разделяйснами.рф./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90C711-21DE-40C9-AC67-27E06DB3036E}"/>
              </a:ext>
            </a:extLst>
          </p:cNvPr>
          <p:cNvSpPr txBox="1"/>
          <p:nvPr/>
        </p:nvSpPr>
        <p:spPr>
          <a:xfrm>
            <a:off x="-3279074" y="2456220"/>
            <a:ext cx="849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C4C14"/>
                </a:solidFill>
              </a:rPr>
              <a:t>Список литературы и источники: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ru-RU" dirty="0">
                <a:solidFill>
                  <a:srgbClr val="1C4C14"/>
                </a:solidFill>
              </a:rPr>
              <a:t>Список литературы и источники: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1C4C14"/>
                </a:solidFill>
              </a:rPr>
              <a:t>1.Восконьян В.Г. Пути снижения загрязнения окружающей среды твердыми отходами // Успехи современного естествознания. - 2016. - № 9 - С. 30-34 Научный журнал.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2.</a:t>
            </a:r>
            <a:r>
              <a:rPr lang="ru-RU" u="sng" dirty="0">
                <a:solidFill>
                  <a:srgbClr val="1C4C14"/>
                </a:solidFill>
              </a:rPr>
              <a:t> </a:t>
            </a:r>
            <a:r>
              <a:rPr lang="ru-RU" u="sng" dirty="0">
                <a:solidFill>
                  <a:srgbClr val="1C4C1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Всё о твёрдых бытовых отходах.</a:t>
            </a:r>
            <a:r>
              <a:rPr lang="ru-RU" u="sng" dirty="0">
                <a:solidFill>
                  <a:srgbClr val="1C4C14"/>
                </a:solidFill>
              </a:rPr>
              <a:t> </a:t>
            </a:r>
            <a:r>
              <a:rPr lang="ru-RU" dirty="0">
                <a:solidFill>
                  <a:srgbClr val="1C4C14"/>
                </a:solidFill>
              </a:rPr>
              <a:t>Технологии твердых бытовых отходов. Актуальные обзоры. Журнал ТБО! С. 42-45.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3. Рейтинг стран мира по уровню экологической эффективности в 2016 году. [Электронный ресурс] // Центр гуманитарных технологий. - 29.01.2016. 12:55. URL: </a:t>
            </a:r>
            <a:r>
              <a:rPr lang="ru-RU" u="sng" dirty="0">
                <a:solidFill>
                  <a:srgbClr val="1C4C1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http://gtmarket.ru/news/2016/0…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4. Электронный ресурс - Гринпис России - URL: </a:t>
            </a:r>
            <a:r>
              <a:rPr lang="ru-RU" u="sng" dirty="0">
                <a:solidFill>
                  <a:srgbClr val="1C4C1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http://www.greenpeace.org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Кодекс Российской Федерации об административных правонарушениях. Глава 8. Административные правонарушения в области охраны окружающей среды и природопользования".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6. Чижевский А. Е. Я познаю мир. Экология. Энциклопедия </a:t>
            </a:r>
            <a:r>
              <a:rPr lang="ru-RU" dirty="0" err="1">
                <a:solidFill>
                  <a:srgbClr val="1C4C14"/>
                </a:solidFill>
              </a:rPr>
              <a:t>Астрель</a:t>
            </a:r>
            <a:r>
              <a:rPr lang="ru-RU" dirty="0">
                <a:solidFill>
                  <a:srgbClr val="1C4C14"/>
                </a:solidFill>
              </a:rPr>
              <a:t> - 2025г.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7. Федеральный информационный портал "Вода России", URL: </a:t>
            </a:r>
            <a:r>
              <a:rPr lang="ru-RU" u="sng" dirty="0">
                <a:solidFill>
                  <a:srgbClr val="1C4C1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http://voda.org.ru.</a:t>
            </a:r>
            <a:br>
              <a:rPr lang="ru-RU" dirty="0">
                <a:solidFill>
                  <a:srgbClr val="1C4C14"/>
                </a:solidFill>
              </a:rPr>
            </a:br>
            <a:r>
              <a:rPr lang="ru-RU" dirty="0">
                <a:solidFill>
                  <a:srgbClr val="1C4C14"/>
                </a:solidFill>
              </a:rPr>
              <a:t>8. Всероссийский </a:t>
            </a:r>
            <a:r>
              <a:rPr lang="ru-RU" dirty="0" err="1">
                <a:solidFill>
                  <a:srgbClr val="1C4C14"/>
                </a:solidFill>
              </a:rPr>
              <a:t>экоурок</a:t>
            </a:r>
            <a:r>
              <a:rPr lang="ru-RU" dirty="0">
                <a:solidFill>
                  <a:srgbClr val="1C4C14"/>
                </a:solidFill>
              </a:rPr>
              <a:t> "Разделяй с нами" организатор ЭРА, https://www.разделяйснами.рф./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C771F"/>
                </a:solidFill>
              </a:rPr>
              <a:t>Спасибо за внимание!</a:t>
            </a:r>
          </a:p>
        </p:txBody>
      </p:sp>
      <p:pic>
        <p:nvPicPr>
          <p:cNvPr id="39938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340768"/>
            <a:ext cx="5040559" cy="50405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EC3B4F-FB0E-420A-A8ED-CCABFEE62C56}"/>
              </a:ext>
            </a:extLst>
          </p:cNvPr>
          <p:cNvSpPr/>
          <p:nvPr/>
        </p:nvSpPr>
        <p:spPr>
          <a:xfrm rot="5400000">
            <a:off x="-2940318" y="-549789"/>
            <a:ext cx="7848873" cy="796471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BBFD7084-5FC9-4382-B1DD-21E94F34AB22}"/>
              </a:ext>
            </a:extLst>
          </p:cNvPr>
          <p:cNvSpPr/>
          <p:nvPr/>
        </p:nvSpPr>
        <p:spPr>
          <a:xfrm rot="16200000">
            <a:off x="1289555" y="-1129816"/>
            <a:ext cx="7101408" cy="9361040"/>
          </a:xfrm>
          <a:custGeom>
            <a:avLst/>
            <a:gdLst>
              <a:gd name="connsiteX0" fmla="*/ 6858000 w 6858000"/>
              <a:gd name="connsiteY0" fmla="*/ 0 h 9232830"/>
              <a:gd name="connsiteX1" fmla="*/ 6858000 w 6858000"/>
              <a:gd name="connsiteY1" fmla="*/ 9232830 h 9232830"/>
              <a:gd name="connsiteX2" fmla="*/ 0 w 6858000"/>
              <a:gd name="connsiteY2" fmla="*/ 9232830 h 9232830"/>
              <a:gd name="connsiteX3" fmla="*/ 0 w 6858000"/>
              <a:gd name="connsiteY3" fmla="*/ 4806616 h 9232830"/>
              <a:gd name="connsiteX4" fmla="*/ 10332 w 6858000"/>
              <a:gd name="connsiteY4" fmla="*/ 4802347 h 9232830"/>
              <a:gd name="connsiteX5" fmla="*/ 36853 w 6858000"/>
              <a:gd name="connsiteY5" fmla="*/ 4790839 h 9232830"/>
              <a:gd name="connsiteX6" fmla="*/ 76262 w 6858000"/>
              <a:gd name="connsiteY6" fmla="*/ 4758019 h 9232830"/>
              <a:gd name="connsiteX7" fmla="*/ 260174 w 6858000"/>
              <a:gd name="connsiteY7" fmla="*/ 4495462 h 9232830"/>
              <a:gd name="connsiteX8" fmla="*/ 325857 w 6858000"/>
              <a:gd name="connsiteY8" fmla="*/ 4347773 h 9232830"/>
              <a:gd name="connsiteX9" fmla="*/ 365267 w 6858000"/>
              <a:gd name="connsiteY9" fmla="*/ 4331363 h 9232830"/>
              <a:gd name="connsiteX10" fmla="*/ 378403 w 6858000"/>
              <a:gd name="connsiteY10" fmla="*/ 4282133 h 9232830"/>
              <a:gd name="connsiteX11" fmla="*/ 417812 w 6858000"/>
              <a:gd name="connsiteY11" fmla="*/ 4249315 h 9232830"/>
              <a:gd name="connsiteX12" fmla="*/ 496633 w 6858000"/>
              <a:gd name="connsiteY12" fmla="*/ 4150855 h 9232830"/>
              <a:gd name="connsiteX13" fmla="*/ 549178 w 6858000"/>
              <a:gd name="connsiteY13" fmla="*/ 4085216 h 9232830"/>
              <a:gd name="connsiteX14" fmla="*/ 627998 w 6858000"/>
              <a:gd name="connsiteY14" fmla="*/ 4052396 h 9232830"/>
              <a:gd name="connsiteX15" fmla="*/ 838183 w 6858000"/>
              <a:gd name="connsiteY15" fmla="*/ 3921118 h 9232830"/>
              <a:gd name="connsiteX16" fmla="*/ 956412 w 6858000"/>
              <a:gd name="connsiteY16" fmla="*/ 3855478 h 9232830"/>
              <a:gd name="connsiteX17" fmla="*/ 1087778 w 6858000"/>
              <a:gd name="connsiteY17" fmla="*/ 3740609 h 9232830"/>
              <a:gd name="connsiteX18" fmla="*/ 1153461 w 6858000"/>
              <a:gd name="connsiteY18" fmla="*/ 3707789 h 9232830"/>
              <a:gd name="connsiteX19" fmla="*/ 1219144 w 6858000"/>
              <a:gd name="connsiteY19" fmla="*/ 3658560 h 9232830"/>
              <a:gd name="connsiteX20" fmla="*/ 1311100 w 6858000"/>
              <a:gd name="connsiteY20" fmla="*/ 3543690 h 9232830"/>
              <a:gd name="connsiteX21" fmla="*/ 1389919 w 6858000"/>
              <a:gd name="connsiteY21" fmla="*/ 3396002 h 9232830"/>
              <a:gd name="connsiteX22" fmla="*/ 1573832 w 6858000"/>
              <a:gd name="connsiteY22" fmla="*/ 3133445 h 9232830"/>
              <a:gd name="connsiteX23" fmla="*/ 1639514 w 6858000"/>
              <a:gd name="connsiteY23" fmla="*/ 3002166 h 9232830"/>
              <a:gd name="connsiteX24" fmla="*/ 1718333 w 6858000"/>
              <a:gd name="connsiteY24" fmla="*/ 2903708 h 9232830"/>
              <a:gd name="connsiteX25" fmla="*/ 1797153 w 6858000"/>
              <a:gd name="connsiteY25" fmla="*/ 2756019 h 9232830"/>
              <a:gd name="connsiteX26" fmla="*/ 1967928 w 6858000"/>
              <a:gd name="connsiteY26" fmla="*/ 2312953 h 9232830"/>
              <a:gd name="connsiteX27" fmla="*/ 2138704 w 6858000"/>
              <a:gd name="connsiteY27" fmla="*/ 2099625 h 9232830"/>
              <a:gd name="connsiteX28" fmla="*/ 2243796 w 6858000"/>
              <a:gd name="connsiteY28" fmla="*/ 2017576 h 9232830"/>
              <a:gd name="connsiteX29" fmla="*/ 2427708 w 6858000"/>
              <a:gd name="connsiteY29" fmla="*/ 1886297 h 9232830"/>
              <a:gd name="connsiteX30" fmla="*/ 2742986 w 6858000"/>
              <a:gd name="connsiteY30" fmla="*/ 1869887 h 9232830"/>
              <a:gd name="connsiteX31" fmla="*/ 2808669 w 6858000"/>
              <a:gd name="connsiteY31" fmla="*/ 1902707 h 9232830"/>
              <a:gd name="connsiteX32" fmla="*/ 3150220 w 6858000"/>
              <a:gd name="connsiteY32" fmla="*/ 1935526 h 9232830"/>
              <a:gd name="connsiteX33" fmla="*/ 3320996 w 6858000"/>
              <a:gd name="connsiteY33" fmla="*/ 1919116 h 9232830"/>
              <a:gd name="connsiteX34" fmla="*/ 3912141 w 6858000"/>
              <a:gd name="connsiteY34" fmla="*/ 1820657 h 9232830"/>
              <a:gd name="connsiteX35" fmla="*/ 4017234 w 6858000"/>
              <a:gd name="connsiteY35" fmla="*/ 1755019 h 9232830"/>
              <a:gd name="connsiteX36" fmla="*/ 4358785 w 6858000"/>
              <a:gd name="connsiteY36" fmla="*/ 1311953 h 9232830"/>
              <a:gd name="connsiteX37" fmla="*/ 4411332 w 6858000"/>
              <a:gd name="connsiteY37" fmla="*/ 1246313 h 9232830"/>
              <a:gd name="connsiteX38" fmla="*/ 4490151 w 6858000"/>
              <a:gd name="connsiteY38" fmla="*/ 1131445 h 9232830"/>
              <a:gd name="connsiteX39" fmla="*/ 4647790 w 6858000"/>
              <a:gd name="connsiteY39" fmla="*/ 901706 h 9232830"/>
              <a:gd name="connsiteX40" fmla="*/ 4752882 w 6858000"/>
              <a:gd name="connsiteY40" fmla="*/ 836067 h 9232830"/>
              <a:gd name="connsiteX41" fmla="*/ 5422847 w 6858000"/>
              <a:gd name="connsiteY41" fmla="*/ 754017 h 9232830"/>
              <a:gd name="connsiteX42" fmla="*/ 5606759 w 6858000"/>
              <a:gd name="connsiteY42" fmla="*/ 737607 h 9232830"/>
              <a:gd name="connsiteX43" fmla="*/ 5724988 w 6858000"/>
              <a:gd name="connsiteY43" fmla="*/ 704789 h 9232830"/>
              <a:gd name="connsiteX44" fmla="*/ 5843217 w 6858000"/>
              <a:gd name="connsiteY44" fmla="*/ 688379 h 9232830"/>
              <a:gd name="connsiteX45" fmla="*/ 5948311 w 6858000"/>
              <a:gd name="connsiteY45" fmla="*/ 655559 h 9232830"/>
              <a:gd name="connsiteX46" fmla="*/ 6066540 w 6858000"/>
              <a:gd name="connsiteY46" fmla="*/ 589919 h 9232830"/>
              <a:gd name="connsiteX47" fmla="*/ 6184769 w 6858000"/>
              <a:gd name="connsiteY47" fmla="*/ 540690 h 9232830"/>
              <a:gd name="connsiteX48" fmla="*/ 6434363 w 6858000"/>
              <a:gd name="connsiteY48" fmla="*/ 310952 h 9232830"/>
              <a:gd name="connsiteX49" fmla="*/ 6578865 w 6858000"/>
              <a:gd name="connsiteY49" fmla="*/ 212493 h 9232830"/>
              <a:gd name="connsiteX50" fmla="*/ 6683958 w 6858000"/>
              <a:gd name="connsiteY50" fmla="*/ 130445 h 9232830"/>
              <a:gd name="connsiteX51" fmla="*/ 6858000 w 6858000"/>
              <a:gd name="connsiteY51" fmla="*/ 0 h 923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9232830">
                <a:moveTo>
                  <a:pt x="6858000" y="0"/>
                </a:moveTo>
                <a:lnTo>
                  <a:pt x="6858000" y="9232830"/>
                </a:lnTo>
                <a:lnTo>
                  <a:pt x="0" y="9232830"/>
                </a:lnTo>
                <a:lnTo>
                  <a:pt x="0" y="4806616"/>
                </a:lnTo>
                <a:lnTo>
                  <a:pt x="10332" y="4802347"/>
                </a:lnTo>
                <a:cubicBezTo>
                  <a:pt x="22630" y="4797044"/>
                  <a:pt x="32266" y="4792749"/>
                  <a:pt x="36853" y="4790839"/>
                </a:cubicBezTo>
                <a:cubicBezTo>
                  <a:pt x="49989" y="4779899"/>
                  <a:pt x="64275" y="4770854"/>
                  <a:pt x="76262" y="4758019"/>
                </a:cubicBezTo>
                <a:cubicBezTo>
                  <a:pt x="131188" y="4699208"/>
                  <a:pt x="239937" y="4530465"/>
                  <a:pt x="260174" y="4495462"/>
                </a:cubicBezTo>
                <a:cubicBezTo>
                  <a:pt x="260735" y="4494492"/>
                  <a:pt x="307965" y="4365653"/>
                  <a:pt x="325857" y="4347773"/>
                </a:cubicBezTo>
                <a:cubicBezTo>
                  <a:pt x="336669" y="4336967"/>
                  <a:pt x="355476" y="4343594"/>
                  <a:pt x="365267" y="4331363"/>
                </a:cubicBezTo>
                <a:cubicBezTo>
                  <a:pt x="375058" y="4319132"/>
                  <a:pt x="369753" y="4295640"/>
                  <a:pt x="378403" y="4282133"/>
                </a:cubicBezTo>
                <a:cubicBezTo>
                  <a:pt x="388265" y="4266734"/>
                  <a:pt x="404676" y="4260255"/>
                  <a:pt x="417812" y="4249315"/>
                </a:cubicBezTo>
                <a:cubicBezTo>
                  <a:pt x="465630" y="4159715"/>
                  <a:pt x="418420" y="4236343"/>
                  <a:pt x="496633" y="4150855"/>
                </a:cubicBezTo>
                <a:cubicBezTo>
                  <a:pt x="515275" y="4130479"/>
                  <a:pt x="527938" y="4101136"/>
                  <a:pt x="549178" y="4085216"/>
                </a:cubicBezTo>
                <a:cubicBezTo>
                  <a:pt x="572926" y="4067416"/>
                  <a:pt x="601725" y="4063336"/>
                  <a:pt x="627998" y="4052396"/>
                </a:cubicBezTo>
                <a:cubicBezTo>
                  <a:pt x="702311" y="4021453"/>
                  <a:pt x="769549" y="3968273"/>
                  <a:pt x="838183" y="3921118"/>
                </a:cubicBezTo>
                <a:cubicBezTo>
                  <a:pt x="948826" y="3845100"/>
                  <a:pt x="828227" y="3887502"/>
                  <a:pt x="956412" y="3855478"/>
                </a:cubicBezTo>
                <a:cubicBezTo>
                  <a:pt x="994348" y="3819936"/>
                  <a:pt x="1048245" y="3767546"/>
                  <a:pt x="1087778" y="3740609"/>
                </a:cubicBezTo>
                <a:cubicBezTo>
                  <a:pt x="1108480" y="3726503"/>
                  <a:pt x="1132369" y="3720962"/>
                  <a:pt x="1153461" y="3707789"/>
                </a:cubicBezTo>
                <a:cubicBezTo>
                  <a:pt x="1176298" y="3693525"/>
                  <a:pt x="1197250" y="3674970"/>
                  <a:pt x="1219144" y="3658560"/>
                </a:cubicBezTo>
                <a:cubicBezTo>
                  <a:pt x="1313672" y="3481432"/>
                  <a:pt x="1139492" y="3797034"/>
                  <a:pt x="1311100" y="3543690"/>
                </a:cubicBezTo>
                <a:cubicBezTo>
                  <a:pt x="1341695" y="3498523"/>
                  <a:pt x="1363646" y="3445232"/>
                  <a:pt x="1389919" y="3396002"/>
                </a:cubicBezTo>
                <a:cubicBezTo>
                  <a:pt x="1441559" y="3299240"/>
                  <a:pt x="1516047" y="3224623"/>
                  <a:pt x="1573832" y="3133445"/>
                </a:cubicBezTo>
                <a:cubicBezTo>
                  <a:pt x="1599473" y="3092986"/>
                  <a:pt x="1613992" y="3042743"/>
                  <a:pt x="1639514" y="3002166"/>
                </a:cubicBezTo>
                <a:cubicBezTo>
                  <a:pt x="1662470" y="2965670"/>
                  <a:pt x="1695122" y="2939951"/>
                  <a:pt x="1718333" y="2903708"/>
                </a:cubicBezTo>
                <a:cubicBezTo>
                  <a:pt x="1747922" y="2857507"/>
                  <a:pt x="1775244" y="2808475"/>
                  <a:pt x="1797153" y="2756019"/>
                </a:cubicBezTo>
                <a:cubicBezTo>
                  <a:pt x="1896461" y="2518252"/>
                  <a:pt x="1849178" y="2535462"/>
                  <a:pt x="1967928" y="2312953"/>
                </a:cubicBezTo>
                <a:cubicBezTo>
                  <a:pt x="2006742" y="2240225"/>
                  <a:pt x="2079717" y="2152256"/>
                  <a:pt x="2138704" y="2099625"/>
                </a:cubicBezTo>
                <a:cubicBezTo>
                  <a:pt x="2172319" y="2069631"/>
                  <a:pt x="2209425" y="2046201"/>
                  <a:pt x="2243796" y="2017576"/>
                </a:cubicBezTo>
                <a:cubicBezTo>
                  <a:pt x="2318336" y="1955500"/>
                  <a:pt x="2340572" y="1914941"/>
                  <a:pt x="2427708" y="1886297"/>
                </a:cubicBezTo>
                <a:cubicBezTo>
                  <a:pt x="2578976" y="1836572"/>
                  <a:pt x="2590047" y="1853967"/>
                  <a:pt x="2742986" y="1869887"/>
                </a:cubicBezTo>
                <a:cubicBezTo>
                  <a:pt x="2764881" y="1880827"/>
                  <a:pt x="2785492" y="1897280"/>
                  <a:pt x="2808669" y="1902707"/>
                </a:cubicBezTo>
                <a:cubicBezTo>
                  <a:pt x="2850800" y="1912575"/>
                  <a:pt x="3133472" y="1934132"/>
                  <a:pt x="3150220" y="1935526"/>
                </a:cubicBezTo>
                <a:cubicBezTo>
                  <a:pt x="3207145" y="1930056"/>
                  <a:pt x="3264215" y="1926582"/>
                  <a:pt x="3320996" y="1919116"/>
                </a:cubicBezTo>
                <a:cubicBezTo>
                  <a:pt x="3600205" y="1882403"/>
                  <a:pt x="3650515" y="1869681"/>
                  <a:pt x="3912141" y="1820657"/>
                </a:cubicBezTo>
                <a:lnTo>
                  <a:pt x="4017234" y="1755019"/>
                </a:lnTo>
                <a:cubicBezTo>
                  <a:pt x="4148709" y="1672902"/>
                  <a:pt x="4271986" y="1439513"/>
                  <a:pt x="4358785" y="1311953"/>
                </a:cubicBezTo>
                <a:cubicBezTo>
                  <a:pt x="4374827" y="1288377"/>
                  <a:pt x="4393816" y="1268193"/>
                  <a:pt x="4411332" y="1246313"/>
                </a:cubicBezTo>
                <a:cubicBezTo>
                  <a:pt x="4439878" y="1210654"/>
                  <a:pt x="4463877" y="1169735"/>
                  <a:pt x="4490151" y="1131445"/>
                </a:cubicBezTo>
                <a:cubicBezTo>
                  <a:pt x="4542697" y="1054865"/>
                  <a:pt x="4587775" y="969179"/>
                  <a:pt x="4647790" y="901706"/>
                </a:cubicBezTo>
                <a:cubicBezTo>
                  <a:pt x="4676901" y="868978"/>
                  <a:pt x="4717851" y="857947"/>
                  <a:pt x="4752882" y="836067"/>
                </a:cubicBezTo>
                <a:cubicBezTo>
                  <a:pt x="4960263" y="706542"/>
                  <a:pt x="5201581" y="761105"/>
                  <a:pt x="5422847" y="754017"/>
                </a:cubicBezTo>
                <a:cubicBezTo>
                  <a:pt x="5484151" y="748547"/>
                  <a:pt x="5545815" y="747537"/>
                  <a:pt x="5606759" y="737607"/>
                </a:cubicBezTo>
                <a:cubicBezTo>
                  <a:pt x="5646790" y="731085"/>
                  <a:pt x="5685166" y="713079"/>
                  <a:pt x="5724988" y="704789"/>
                </a:cubicBezTo>
                <a:cubicBezTo>
                  <a:pt x="5764100" y="696646"/>
                  <a:pt x="5803807" y="693849"/>
                  <a:pt x="5843217" y="688379"/>
                </a:cubicBezTo>
                <a:cubicBezTo>
                  <a:pt x="5878248" y="677439"/>
                  <a:pt x="5914260" y="670572"/>
                  <a:pt x="5948311" y="655559"/>
                </a:cubicBezTo>
                <a:cubicBezTo>
                  <a:pt x="5988979" y="637628"/>
                  <a:pt x="6026345" y="609445"/>
                  <a:pt x="6066540" y="589919"/>
                </a:cubicBezTo>
                <a:cubicBezTo>
                  <a:pt x="6105256" y="571110"/>
                  <a:pt x="6145359" y="557100"/>
                  <a:pt x="6184769" y="540690"/>
                </a:cubicBezTo>
                <a:cubicBezTo>
                  <a:pt x="6184769" y="540690"/>
                  <a:pt x="6348376" y="382560"/>
                  <a:pt x="6434363" y="310952"/>
                </a:cubicBezTo>
                <a:cubicBezTo>
                  <a:pt x="6480015" y="272934"/>
                  <a:pt x="6530697" y="245313"/>
                  <a:pt x="6578865" y="212493"/>
                </a:cubicBezTo>
                <a:cubicBezTo>
                  <a:pt x="6615131" y="187783"/>
                  <a:pt x="6648671" y="157276"/>
                  <a:pt x="6683958" y="130445"/>
                </a:cubicBezTo>
                <a:lnTo>
                  <a:pt x="685800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566A517-195B-4569-A728-5F217F1D7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29">
            <a:off x="-1838477" y="-759102"/>
            <a:ext cx="4653136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0967" y="-1"/>
            <a:ext cx="5228410" cy="892898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328923"/>
                </a:solidFill>
              </a:rPr>
              <a:t>Актуальность проекта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B9C51E5-6A88-4C0E-9686-D721803EA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4068" flipH="1">
            <a:off x="-1174080" y="2060467"/>
            <a:ext cx="6658187" cy="5041748"/>
          </a:xfrm>
          <a:prstGeom prst="rect">
            <a:avLst/>
          </a:prstGeom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7799DE84-D904-4471-B0D1-E9574F24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9543">
            <a:off x="-635624" y="1322396"/>
            <a:ext cx="363855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B39BBE5E-DB2E-4CCB-B49C-23065CAF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34814">
            <a:off x="2477470" y="5064547"/>
            <a:ext cx="2090427" cy="204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8509AF3F-1BA2-4911-B5B2-321A0A7ADB8E}"/>
              </a:ext>
            </a:extLst>
          </p:cNvPr>
          <p:cNvSpPr/>
          <p:nvPr/>
        </p:nvSpPr>
        <p:spPr>
          <a:xfrm rot="16200000">
            <a:off x="-3390967" y="-15240"/>
            <a:ext cx="7101409" cy="6743427"/>
          </a:xfrm>
          <a:custGeom>
            <a:avLst/>
            <a:gdLst>
              <a:gd name="connsiteX0" fmla="*/ 6858000 w 6858000"/>
              <a:gd name="connsiteY0" fmla="*/ 0 h 6807034"/>
              <a:gd name="connsiteX1" fmla="*/ 6858000 w 6858000"/>
              <a:gd name="connsiteY1" fmla="*/ 2000418 h 6807034"/>
              <a:gd name="connsiteX2" fmla="*/ 6683958 w 6858000"/>
              <a:gd name="connsiteY2" fmla="*/ 2130863 h 6807034"/>
              <a:gd name="connsiteX3" fmla="*/ 6578865 w 6858000"/>
              <a:gd name="connsiteY3" fmla="*/ 2212911 h 6807034"/>
              <a:gd name="connsiteX4" fmla="*/ 6434363 w 6858000"/>
              <a:gd name="connsiteY4" fmla="*/ 2311370 h 6807034"/>
              <a:gd name="connsiteX5" fmla="*/ 6184769 w 6858000"/>
              <a:gd name="connsiteY5" fmla="*/ 2541108 h 6807034"/>
              <a:gd name="connsiteX6" fmla="*/ 6066540 w 6858000"/>
              <a:gd name="connsiteY6" fmla="*/ 2590337 h 6807034"/>
              <a:gd name="connsiteX7" fmla="*/ 5948311 w 6858000"/>
              <a:gd name="connsiteY7" fmla="*/ 2655977 h 6807034"/>
              <a:gd name="connsiteX8" fmla="*/ 5843217 w 6858000"/>
              <a:gd name="connsiteY8" fmla="*/ 2688797 h 6807034"/>
              <a:gd name="connsiteX9" fmla="*/ 5724988 w 6858000"/>
              <a:gd name="connsiteY9" fmla="*/ 2705207 h 6807034"/>
              <a:gd name="connsiteX10" fmla="*/ 5606759 w 6858000"/>
              <a:gd name="connsiteY10" fmla="*/ 2738025 h 6807034"/>
              <a:gd name="connsiteX11" fmla="*/ 5422847 w 6858000"/>
              <a:gd name="connsiteY11" fmla="*/ 2754435 h 6807034"/>
              <a:gd name="connsiteX12" fmla="*/ 4752882 w 6858000"/>
              <a:gd name="connsiteY12" fmla="*/ 2836485 h 6807034"/>
              <a:gd name="connsiteX13" fmla="*/ 4647790 w 6858000"/>
              <a:gd name="connsiteY13" fmla="*/ 2902124 h 6807034"/>
              <a:gd name="connsiteX14" fmla="*/ 4490151 w 6858000"/>
              <a:gd name="connsiteY14" fmla="*/ 3131863 h 6807034"/>
              <a:gd name="connsiteX15" fmla="*/ 4411332 w 6858000"/>
              <a:gd name="connsiteY15" fmla="*/ 3246731 h 6807034"/>
              <a:gd name="connsiteX16" fmla="*/ 4358785 w 6858000"/>
              <a:gd name="connsiteY16" fmla="*/ 3312371 h 6807034"/>
              <a:gd name="connsiteX17" fmla="*/ 4017234 w 6858000"/>
              <a:gd name="connsiteY17" fmla="*/ 3755437 h 6807034"/>
              <a:gd name="connsiteX18" fmla="*/ 3912141 w 6858000"/>
              <a:gd name="connsiteY18" fmla="*/ 3821075 h 6807034"/>
              <a:gd name="connsiteX19" fmla="*/ 3320996 w 6858000"/>
              <a:gd name="connsiteY19" fmla="*/ 3919534 h 6807034"/>
              <a:gd name="connsiteX20" fmla="*/ 3150220 w 6858000"/>
              <a:gd name="connsiteY20" fmla="*/ 3935944 h 6807034"/>
              <a:gd name="connsiteX21" fmla="*/ 2808669 w 6858000"/>
              <a:gd name="connsiteY21" fmla="*/ 3903125 h 6807034"/>
              <a:gd name="connsiteX22" fmla="*/ 2742986 w 6858000"/>
              <a:gd name="connsiteY22" fmla="*/ 3870305 h 6807034"/>
              <a:gd name="connsiteX23" fmla="*/ 2427708 w 6858000"/>
              <a:gd name="connsiteY23" fmla="*/ 3886715 h 6807034"/>
              <a:gd name="connsiteX24" fmla="*/ 2243796 w 6858000"/>
              <a:gd name="connsiteY24" fmla="*/ 4017994 h 6807034"/>
              <a:gd name="connsiteX25" fmla="*/ 2138704 w 6858000"/>
              <a:gd name="connsiteY25" fmla="*/ 4100043 h 6807034"/>
              <a:gd name="connsiteX26" fmla="*/ 1967928 w 6858000"/>
              <a:gd name="connsiteY26" fmla="*/ 4313371 h 6807034"/>
              <a:gd name="connsiteX27" fmla="*/ 1797153 w 6858000"/>
              <a:gd name="connsiteY27" fmla="*/ 4756437 h 6807034"/>
              <a:gd name="connsiteX28" fmla="*/ 1718333 w 6858000"/>
              <a:gd name="connsiteY28" fmla="*/ 4904126 h 6807034"/>
              <a:gd name="connsiteX29" fmla="*/ 1639514 w 6858000"/>
              <a:gd name="connsiteY29" fmla="*/ 5002584 h 6807034"/>
              <a:gd name="connsiteX30" fmla="*/ 1573832 w 6858000"/>
              <a:gd name="connsiteY30" fmla="*/ 5133863 h 6807034"/>
              <a:gd name="connsiteX31" fmla="*/ 1389919 w 6858000"/>
              <a:gd name="connsiteY31" fmla="*/ 5396420 h 6807034"/>
              <a:gd name="connsiteX32" fmla="*/ 1311100 w 6858000"/>
              <a:gd name="connsiteY32" fmla="*/ 5544108 h 6807034"/>
              <a:gd name="connsiteX33" fmla="*/ 1219144 w 6858000"/>
              <a:gd name="connsiteY33" fmla="*/ 5658978 h 6807034"/>
              <a:gd name="connsiteX34" fmla="*/ 1153461 w 6858000"/>
              <a:gd name="connsiteY34" fmla="*/ 5708207 h 6807034"/>
              <a:gd name="connsiteX35" fmla="*/ 1087778 w 6858000"/>
              <a:gd name="connsiteY35" fmla="*/ 5741027 h 6807034"/>
              <a:gd name="connsiteX36" fmla="*/ 956412 w 6858000"/>
              <a:gd name="connsiteY36" fmla="*/ 5855896 h 6807034"/>
              <a:gd name="connsiteX37" fmla="*/ 838183 w 6858000"/>
              <a:gd name="connsiteY37" fmla="*/ 5921536 h 6807034"/>
              <a:gd name="connsiteX38" fmla="*/ 627998 w 6858000"/>
              <a:gd name="connsiteY38" fmla="*/ 6052814 h 6807034"/>
              <a:gd name="connsiteX39" fmla="*/ 549178 w 6858000"/>
              <a:gd name="connsiteY39" fmla="*/ 6085634 h 6807034"/>
              <a:gd name="connsiteX40" fmla="*/ 496633 w 6858000"/>
              <a:gd name="connsiteY40" fmla="*/ 6151273 h 6807034"/>
              <a:gd name="connsiteX41" fmla="*/ 417812 w 6858000"/>
              <a:gd name="connsiteY41" fmla="*/ 6249733 h 6807034"/>
              <a:gd name="connsiteX42" fmla="*/ 378403 w 6858000"/>
              <a:gd name="connsiteY42" fmla="*/ 6282551 h 6807034"/>
              <a:gd name="connsiteX43" fmla="*/ 365267 w 6858000"/>
              <a:gd name="connsiteY43" fmla="*/ 6331781 h 6807034"/>
              <a:gd name="connsiteX44" fmla="*/ 325857 w 6858000"/>
              <a:gd name="connsiteY44" fmla="*/ 6348191 h 6807034"/>
              <a:gd name="connsiteX45" fmla="*/ 260174 w 6858000"/>
              <a:gd name="connsiteY45" fmla="*/ 6495880 h 6807034"/>
              <a:gd name="connsiteX46" fmla="*/ 76262 w 6858000"/>
              <a:gd name="connsiteY46" fmla="*/ 6758437 h 6807034"/>
              <a:gd name="connsiteX47" fmla="*/ 36853 w 6858000"/>
              <a:gd name="connsiteY47" fmla="*/ 6791257 h 6807034"/>
              <a:gd name="connsiteX48" fmla="*/ 10332 w 6858000"/>
              <a:gd name="connsiteY48" fmla="*/ 6802765 h 6807034"/>
              <a:gd name="connsiteX49" fmla="*/ 0 w 6858000"/>
              <a:gd name="connsiteY49" fmla="*/ 6807034 h 6807034"/>
              <a:gd name="connsiteX50" fmla="*/ 0 w 6858000"/>
              <a:gd name="connsiteY50" fmla="*/ 0 h 6807034"/>
              <a:gd name="connsiteX51" fmla="*/ 6858000 w 6858000"/>
              <a:gd name="connsiteY51" fmla="*/ 0 h 680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0" h="6807034">
                <a:moveTo>
                  <a:pt x="6858000" y="0"/>
                </a:moveTo>
                <a:lnTo>
                  <a:pt x="6858000" y="2000418"/>
                </a:lnTo>
                <a:lnTo>
                  <a:pt x="6683958" y="2130863"/>
                </a:lnTo>
                <a:cubicBezTo>
                  <a:pt x="6648671" y="2157694"/>
                  <a:pt x="6615131" y="2188201"/>
                  <a:pt x="6578865" y="2212911"/>
                </a:cubicBezTo>
                <a:cubicBezTo>
                  <a:pt x="6530697" y="2245731"/>
                  <a:pt x="6480015" y="2273352"/>
                  <a:pt x="6434363" y="2311370"/>
                </a:cubicBezTo>
                <a:cubicBezTo>
                  <a:pt x="6348376" y="2382978"/>
                  <a:pt x="6184769" y="2541108"/>
                  <a:pt x="6184769" y="2541108"/>
                </a:cubicBezTo>
                <a:cubicBezTo>
                  <a:pt x="6145359" y="2557518"/>
                  <a:pt x="6105256" y="2571528"/>
                  <a:pt x="6066540" y="2590337"/>
                </a:cubicBezTo>
                <a:cubicBezTo>
                  <a:pt x="6026345" y="2609863"/>
                  <a:pt x="5988979" y="2638046"/>
                  <a:pt x="5948311" y="2655977"/>
                </a:cubicBezTo>
                <a:cubicBezTo>
                  <a:pt x="5914260" y="2670990"/>
                  <a:pt x="5878248" y="2677857"/>
                  <a:pt x="5843217" y="2688797"/>
                </a:cubicBezTo>
                <a:cubicBezTo>
                  <a:pt x="5803807" y="2694267"/>
                  <a:pt x="5764100" y="2697064"/>
                  <a:pt x="5724988" y="2705207"/>
                </a:cubicBezTo>
                <a:cubicBezTo>
                  <a:pt x="5685166" y="2713497"/>
                  <a:pt x="5646790" y="2731503"/>
                  <a:pt x="5606759" y="2738025"/>
                </a:cubicBezTo>
                <a:cubicBezTo>
                  <a:pt x="5545815" y="2747955"/>
                  <a:pt x="5484151" y="2748965"/>
                  <a:pt x="5422847" y="2754435"/>
                </a:cubicBezTo>
                <a:cubicBezTo>
                  <a:pt x="5201581" y="2761523"/>
                  <a:pt x="4960263" y="2706960"/>
                  <a:pt x="4752882" y="2836485"/>
                </a:cubicBezTo>
                <a:cubicBezTo>
                  <a:pt x="4717851" y="2858365"/>
                  <a:pt x="4676901" y="2869396"/>
                  <a:pt x="4647790" y="2902124"/>
                </a:cubicBezTo>
                <a:cubicBezTo>
                  <a:pt x="4587775" y="2969597"/>
                  <a:pt x="4542697" y="3055283"/>
                  <a:pt x="4490151" y="3131863"/>
                </a:cubicBezTo>
                <a:cubicBezTo>
                  <a:pt x="4463877" y="3170153"/>
                  <a:pt x="4439878" y="3211072"/>
                  <a:pt x="4411332" y="3246731"/>
                </a:cubicBezTo>
                <a:cubicBezTo>
                  <a:pt x="4393816" y="3268611"/>
                  <a:pt x="4374827" y="3288795"/>
                  <a:pt x="4358785" y="3312371"/>
                </a:cubicBezTo>
                <a:cubicBezTo>
                  <a:pt x="4271986" y="3439931"/>
                  <a:pt x="4148709" y="3673320"/>
                  <a:pt x="4017234" y="3755437"/>
                </a:cubicBezTo>
                <a:lnTo>
                  <a:pt x="3912141" y="3821075"/>
                </a:lnTo>
                <a:cubicBezTo>
                  <a:pt x="3650515" y="3870099"/>
                  <a:pt x="3600205" y="3882821"/>
                  <a:pt x="3320996" y="3919534"/>
                </a:cubicBezTo>
                <a:cubicBezTo>
                  <a:pt x="3264215" y="3927000"/>
                  <a:pt x="3207145" y="3930474"/>
                  <a:pt x="3150220" y="3935944"/>
                </a:cubicBezTo>
                <a:cubicBezTo>
                  <a:pt x="3133472" y="3934550"/>
                  <a:pt x="2850800" y="3912993"/>
                  <a:pt x="2808669" y="3903125"/>
                </a:cubicBezTo>
                <a:cubicBezTo>
                  <a:pt x="2785492" y="3897698"/>
                  <a:pt x="2764881" y="3881245"/>
                  <a:pt x="2742986" y="3870305"/>
                </a:cubicBezTo>
                <a:cubicBezTo>
                  <a:pt x="2590047" y="3854385"/>
                  <a:pt x="2578976" y="3836990"/>
                  <a:pt x="2427708" y="3886715"/>
                </a:cubicBezTo>
                <a:cubicBezTo>
                  <a:pt x="2340572" y="3915359"/>
                  <a:pt x="2318336" y="3955918"/>
                  <a:pt x="2243796" y="4017994"/>
                </a:cubicBezTo>
                <a:cubicBezTo>
                  <a:pt x="2209425" y="4046619"/>
                  <a:pt x="2172319" y="4070049"/>
                  <a:pt x="2138704" y="4100043"/>
                </a:cubicBezTo>
                <a:cubicBezTo>
                  <a:pt x="2079717" y="4152674"/>
                  <a:pt x="2006742" y="4240643"/>
                  <a:pt x="1967928" y="4313371"/>
                </a:cubicBezTo>
                <a:cubicBezTo>
                  <a:pt x="1849178" y="4535880"/>
                  <a:pt x="1896461" y="4518670"/>
                  <a:pt x="1797153" y="4756437"/>
                </a:cubicBezTo>
                <a:cubicBezTo>
                  <a:pt x="1775244" y="4808893"/>
                  <a:pt x="1747922" y="4857925"/>
                  <a:pt x="1718333" y="4904126"/>
                </a:cubicBezTo>
                <a:cubicBezTo>
                  <a:pt x="1695122" y="4940369"/>
                  <a:pt x="1662470" y="4966088"/>
                  <a:pt x="1639514" y="5002584"/>
                </a:cubicBezTo>
                <a:cubicBezTo>
                  <a:pt x="1613992" y="5043161"/>
                  <a:pt x="1599473" y="5093404"/>
                  <a:pt x="1573832" y="5133863"/>
                </a:cubicBezTo>
                <a:cubicBezTo>
                  <a:pt x="1516047" y="5225041"/>
                  <a:pt x="1441559" y="5299658"/>
                  <a:pt x="1389919" y="5396420"/>
                </a:cubicBezTo>
                <a:cubicBezTo>
                  <a:pt x="1363646" y="5445650"/>
                  <a:pt x="1341695" y="5498941"/>
                  <a:pt x="1311100" y="5544108"/>
                </a:cubicBezTo>
                <a:cubicBezTo>
                  <a:pt x="1139492" y="5797452"/>
                  <a:pt x="1313672" y="5481850"/>
                  <a:pt x="1219144" y="5658978"/>
                </a:cubicBezTo>
                <a:cubicBezTo>
                  <a:pt x="1197250" y="5675388"/>
                  <a:pt x="1176298" y="5693943"/>
                  <a:pt x="1153461" y="5708207"/>
                </a:cubicBezTo>
                <a:cubicBezTo>
                  <a:pt x="1132369" y="5721380"/>
                  <a:pt x="1108480" y="5726921"/>
                  <a:pt x="1087778" y="5741027"/>
                </a:cubicBezTo>
                <a:cubicBezTo>
                  <a:pt x="1048245" y="5767964"/>
                  <a:pt x="994348" y="5820354"/>
                  <a:pt x="956412" y="5855896"/>
                </a:cubicBezTo>
                <a:cubicBezTo>
                  <a:pt x="828227" y="5887920"/>
                  <a:pt x="948826" y="5845518"/>
                  <a:pt x="838183" y="5921536"/>
                </a:cubicBezTo>
                <a:cubicBezTo>
                  <a:pt x="769549" y="5968691"/>
                  <a:pt x="702311" y="6021871"/>
                  <a:pt x="627998" y="6052814"/>
                </a:cubicBezTo>
                <a:cubicBezTo>
                  <a:pt x="601725" y="6063754"/>
                  <a:pt x="572926" y="6067834"/>
                  <a:pt x="549178" y="6085634"/>
                </a:cubicBezTo>
                <a:cubicBezTo>
                  <a:pt x="527938" y="6101554"/>
                  <a:pt x="515275" y="6130897"/>
                  <a:pt x="496633" y="6151273"/>
                </a:cubicBezTo>
                <a:cubicBezTo>
                  <a:pt x="418420" y="6236761"/>
                  <a:pt x="465630" y="6160133"/>
                  <a:pt x="417812" y="6249733"/>
                </a:cubicBezTo>
                <a:cubicBezTo>
                  <a:pt x="404676" y="6260673"/>
                  <a:pt x="388265" y="6267152"/>
                  <a:pt x="378403" y="6282551"/>
                </a:cubicBezTo>
                <a:cubicBezTo>
                  <a:pt x="369753" y="6296058"/>
                  <a:pt x="375058" y="6319550"/>
                  <a:pt x="365267" y="6331781"/>
                </a:cubicBezTo>
                <a:cubicBezTo>
                  <a:pt x="355476" y="6344012"/>
                  <a:pt x="336669" y="6337385"/>
                  <a:pt x="325857" y="6348191"/>
                </a:cubicBezTo>
                <a:cubicBezTo>
                  <a:pt x="307965" y="6366071"/>
                  <a:pt x="260735" y="6494910"/>
                  <a:pt x="260174" y="6495880"/>
                </a:cubicBezTo>
                <a:cubicBezTo>
                  <a:pt x="239937" y="6530883"/>
                  <a:pt x="131188" y="6699626"/>
                  <a:pt x="76262" y="6758437"/>
                </a:cubicBezTo>
                <a:cubicBezTo>
                  <a:pt x="64275" y="6771272"/>
                  <a:pt x="49989" y="6780317"/>
                  <a:pt x="36853" y="6791257"/>
                </a:cubicBezTo>
                <a:cubicBezTo>
                  <a:pt x="32266" y="6793167"/>
                  <a:pt x="22630" y="6797462"/>
                  <a:pt x="10332" y="6802765"/>
                </a:cubicBezTo>
                <a:lnTo>
                  <a:pt x="0" y="6807034"/>
                </a:lnTo>
                <a:lnTo>
                  <a:pt x="0" y="0"/>
                </a:lnTo>
                <a:lnTo>
                  <a:pt x="685800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F68B3F-8462-4D97-B406-98BD807C4392}"/>
              </a:ext>
            </a:extLst>
          </p:cNvPr>
          <p:cNvSpPr txBox="1"/>
          <p:nvPr/>
        </p:nvSpPr>
        <p:spPr>
          <a:xfrm>
            <a:off x="3419872" y="917060"/>
            <a:ext cx="540822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263" algn="just" defTabSz="914400" rtl="0" eaLnBrk="0" fontAlgn="base" latinLnBrk="0" hangingPunct="0"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</a:t>
            </a:r>
            <a:r>
              <a:rPr kumimoji="0" lang="ru-RU" sz="1400" b="1" i="0" u="none" strike="noStrike" cap="none" normalizeH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проекта обусловлена необходимостью просвещения и информирования подрастающего поколения по вопросам решения экологических проблем, важностью формирования правильных </a:t>
            </a:r>
            <a:r>
              <a:rPr kumimoji="0" lang="ru-RU" sz="1400" b="1" i="0" u="none" strike="noStrike" cap="none" normalizeH="0" dirty="0" err="1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экопривычек</a:t>
            </a:r>
            <a:r>
              <a:rPr kumimoji="0" lang="ru-RU" sz="1400" b="1" i="0" u="none" strike="noStrike" cap="none" normalizeH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 также необходимостью разработки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практических решений для каждого из нас.</a:t>
            </a:r>
          </a:p>
          <a:p>
            <a:pPr marL="0" marR="0" lvl="0" indent="449263" algn="just" defTabSz="914400" rtl="0" eaLnBrk="0" fontAlgn="base" latinLnBrk="0" hangingPunct="0"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solidFill>
                <a:srgbClr val="328923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22B80F-B91E-4B98-9E58-6B093CB11CFB}"/>
              </a:ext>
            </a:extLst>
          </p:cNvPr>
          <p:cNvSpPr txBox="1"/>
          <p:nvPr/>
        </p:nvSpPr>
        <p:spPr>
          <a:xfrm>
            <a:off x="4697425" y="2433770"/>
            <a:ext cx="382952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328923"/>
                </a:solidFill>
              </a:rPr>
              <a:t>Реализация проекта поможет привлечь к поднятой проблеме школьников, способствует воспитанию экологически грамотных молодых людей, позволит создать базу для формирования активной жизненной позиции детей и подростков, вовлечения учащихся в социально значимую деятельность, развитию интереса к научной деятельности.</a:t>
            </a:r>
            <a:br>
              <a:rPr lang="ru-RU" b="1" dirty="0">
                <a:solidFill>
                  <a:srgbClr val="328923"/>
                </a:solidFill>
              </a:rPr>
            </a:br>
            <a:endParaRPr kumimoji="0" lang="ru-RU" b="1" i="0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03681D-48AB-4406-8135-D1FFBFE990E9}"/>
              </a:ext>
            </a:extLst>
          </p:cNvPr>
          <p:cNvSpPr txBox="1"/>
          <p:nvPr/>
        </p:nvSpPr>
        <p:spPr>
          <a:xfrm>
            <a:off x="0" y="5586387"/>
            <a:ext cx="6383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Ничего на свете лучше нету,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Чем спасти от гибели планету.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Пусть вода всегда в реке струится,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Пусть всегда поют над нами птицы,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Природе сами мы поможем,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rgbClr val="32892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Эту радость мы с тобой умножим.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32892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Picture background">
            <a:extLst>
              <a:ext uri="{FF2B5EF4-FFF2-40B4-BE49-F238E27FC236}">
                <a16:creationId xmlns:a16="http://schemas.microsoft.com/office/drawing/2014/main" id="{094819FA-51BB-4CA4-90A1-A17762DB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5369">
            <a:off x="-3740836" y="3129330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icture background">
            <a:extLst>
              <a:ext uri="{FF2B5EF4-FFF2-40B4-BE49-F238E27FC236}">
                <a16:creationId xmlns:a16="http://schemas.microsoft.com/office/drawing/2014/main" id="{F8E3C341-491B-409A-8902-362ECDD5E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5369">
            <a:off x="-3588436" y="3281730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icture background">
            <a:extLst>
              <a:ext uri="{FF2B5EF4-FFF2-40B4-BE49-F238E27FC236}">
                <a16:creationId xmlns:a16="http://schemas.microsoft.com/office/drawing/2014/main" id="{2A726645-332B-4BA3-98BF-55853D16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5369">
            <a:off x="-3436036" y="3434130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icture background">
            <a:extLst>
              <a:ext uri="{FF2B5EF4-FFF2-40B4-BE49-F238E27FC236}">
                <a16:creationId xmlns:a16="http://schemas.microsoft.com/office/drawing/2014/main" id="{5421E660-AC36-480B-936C-85CDFD5F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5369">
            <a:off x="-3908344" y="3648256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cture background">
            <a:extLst>
              <a:ext uri="{FF2B5EF4-FFF2-40B4-BE49-F238E27FC236}">
                <a16:creationId xmlns:a16="http://schemas.microsoft.com/office/drawing/2014/main" id="{2F28C1E1-1599-4DDB-8FD3-CFAAD33C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6503">
            <a:off x="-4722729" y="-2446904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Picture background">
            <a:extLst>
              <a:ext uri="{FF2B5EF4-FFF2-40B4-BE49-F238E27FC236}">
                <a16:creationId xmlns:a16="http://schemas.microsoft.com/office/drawing/2014/main" id="{739E6538-F1EF-416C-8151-623C25880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8609">
            <a:off x="8205968" y="-2744022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icture background">
            <a:extLst>
              <a:ext uri="{FF2B5EF4-FFF2-40B4-BE49-F238E27FC236}">
                <a16:creationId xmlns:a16="http://schemas.microsoft.com/office/drawing/2014/main" id="{7BC8D87A-9F2C-4891-8F3B-583F312F0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8609">
            <a:off x="8358368" y="-2591622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Picture background">
            <a:extLst>
              <a:ext uri="{FF2B5EF4-FFF2-40B4-BE49-F238E27FC236}">
                <a16:creationId xmlns:a16="http://schemas.microsoft.com/office/drawing/2014/main" id="{6A9DE037-0D28-42DF-9BCE-276E4DEC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89287" y="3086451"/>
            <a:ext cx="4678592" cy="467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4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Picture background">
            <a:extLst>
              <a:ext uri="{FF2B5EF4-FFF2-40B4-BE49-F238E27FC236}">
                <a16:creationId xmlns:a16="http://schemas.microsoft.com/office/drawing/2014/main" id="{FC1A9D53-0671-4459-99DF-F2B59F199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2378">
            <a:off x="6153042" y="-1864472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cture background">
            <a:extLst>
              <a:ext uri="{FF2B5EF4-FFF2-40B4-BE49-F238E27FC236}">
                <a16:creationId xmlns:a16="http://schemas.microsoft.com/office/drawing/2014/main" id="{2F3983A3-66FA-41C8-85D9-3A88ECE6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869">
            <a:off x="4302150" y="6248401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328923"/>
                </a:solidFill>
              </a:rPr>
              <a:t>Проблематика</a:t>
            </a:r>
          </a:p>
        </p:txBody>
      </p:sp>
      <p:pic>
        <p:nvPicPr>
          <p:cNvPr id="8" name="Picture 4" descr="Picture background">
            <a:extLst>
              <a:ext uri="{FF2B5EF4-FFF2-40B4-BE49-F238E27FC236}">
                <a16:creationId xmlns:a16="http://schemas.microsoft.com/office/drawing/2014/main" id="{6274EF56-806A-4A63-B450-857DEA60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89706">
            <a:off x="-1133545" y="3983195"/>
            <a:ext cx="2819628" cy="281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icture background">
            <a:extLst>
              <a:ext uri="{FF2B5EF4-FFF2-40B4-BE49-F238E27FC236}">
                <a16:creationId xmlns:a16="http://schemas.microsoft.com/office/drawing/2014/main" id="{C495F0B7-C1D1-4F3C-972B-D67C8BEB5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896025" y="3670539"/>
            <a:ext cx="3800940" cy="38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>
            <a:extLst>
              <a:ext uri="{FF2B5EF4-FFF2-40B4-BE49-F238E27FC236}">
                <a16:creationId xmlns:a16="http://schemas.microsoft.com/office/drawing/2014/main" id="{64F1FC5D-6D76-4014-BBB8-B6CE4E5B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5444">
            <a:off x="-742400" y="3910173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icture background">
            <a:extLst>
              <a:ext uri="{FF2B5EF4-FFF2-40B4-BE49-F238E27FC236}">
                <a16:creationId xmlns:a16="http://schemas.microsoft.com/office/drawing/2014/main" id="{7D574638-A9E2-429D-9394-4BC001239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3659">
            <a:off x="-2202179" y="-1734919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icture background">
            <a:extLst>
              <a:ext uri="{FF2B5EF4-FFF2-40B4-BE49-F238E27FC236}">
                <a16:creationId xmlns:a16="http://schemas.microsoft.com/office/drawing/2014/main" id="{BBEE213A-1051-4FD3-96A2-4E664C96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5444">
            <a:off x="-742401" y="3865752"/>
            <a:ext cx="4404358" cy="440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cture background">
            <a:extLst>
              <a:ext uri="{FF2B5EF4-FFF2-40B4-BE49-F238E27FC236}">
                <a16:creationId xmlns:a16="http://schemas.microsoft.com/office/drawing/2014/main" id="{5E5D0AE5-F3F2-4B69-863D-5A593BF5B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5366">
            <a:off x="-634957" y="4163885"/>
            <a:ext cx="4678592" cy="467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s://sun9-29.userapi.com/s/v1/ig2/7iu_t1TqPmrQhrd7m9SkLdEuN4trAPW0muBS9Du-kNXaREQ8JqWAi3IUiO3OTuVf1No8VoSP2jqn3yWfyEBQi7hE.jpg?quality=95&amp;as=32x24,48x36,72x54,108x81,160x120,240x180,360x270,480x360,540x405,640x480,720x540,1080x810,1280x960&amp;from=bu&amp;cs=1280x0"/>
          <p:cNvPicPr>
            <a:picLocks noChangeAspect="1" noChangeArrowheads="1"/>
          </p:cNvPicPr>
          <p:nvPr/>
        </p:nvPicPr>
        <p:blipFill>
          <a:blip r:embed="rId4" cstate="print"/>
          <a:srcRect t="10726" b="6156"/>
          <a:stretch>
            <a:fillRect/>
          </a:stretch>
        </p:blipFill>
        <p:spPr bwMode="auto">
          <a:xfrm rot="16200000">
            <a:off x="4868045" y="2340869"/>
            <a:ext cx="4627985" cy="349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5292080" cy="280831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4000" i="1" dirty="0"/>
              <a:t>В ходе проведения анкетирования учащихся нашей школы выяснилось, что  проблемы экологии волнуют многих   ребят, однако большинство из опрошенных  не знают, что конкретно каждый из нас может сделать, чтобы изменить экологическую ситуацию и хотели бы узнать о способах изменения экологической обстановки.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25572"/>
              </p:ext>
            </p:extLst>
          </p:nvPr>
        </p:nvGraphicFramePr>
        <p:xfrm>
          <a:off x="827584" y="1237886"/>
          <a:ext cx="7704856" cy="5071435"/>
        </p:xfrm>
        <a:graphic>
          <a:graphicData uri="http://schemas.openxmlformats.org/drawingml/2006/table">
            <a:tbl>
              <a:tblPr/>
              <a:tblGrid>
                <a:gridCol w="3410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3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17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Вопросы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>
                          <a:latin typeface="Times New Roman"/>
                          <a:ea typeface="Times New Roman"/>
                          <a:cs typeface="Times New Roman"/>
                        </a:rPr>
                        <a:t>Ответы учащихся.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4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1.Волнуют ли вас проблемы экологии?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      Да- 89%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     Нет-11%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2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2.Изменили бы вы что-нибудь в экологии своего города?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      Да-70%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     Нет -7%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     Не знаю-23%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6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3.Что бы вы изменили в экологии нашего города?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Не знаю-70%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Ничего-7%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Другое (решать проблему с мусором,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сортировать мусор)-23%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6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>
                          <a:latin typeface="Times New Roman"/>
                          <a:ea typeface="Times New Roman"/>
                          <a:cs typeface="Times New Roman"/>
                        </a:rPr>
                        <a:t>4.Что каждый из вас может сделать, чтобы изменить экологию города?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Не мусорить(собирать мусор)-60%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(Уехать из </a:t>
                      </a:r>
                      <a:r>
                        <a:rPr lang="ru-RU" sz="1200" kern="100" dirty="0" err="1">
                          <a:latin typeface="Times New Roman"/>
                          <a:ea typeface="Times New Roman"/>
                          <a:cs typeface="Times New Roman"/>
                        </a:rPr>
                        <a:t>города,ничего</a:t>
                      </a: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, прекратить вырубку </a:t>
                      </a:r>
                      <a:r>
                        <a:rPr lang="ru-RU" sz="1200" kern="100" dirty="0" err="1">
                          <a:latin typeface="Times New Roman"/>
                          <a:ea typeface="Times New Roman"/>
                          <a:cs typeface="Times New Roman"/>
                        </a:rPr>
                        <a:t>лесов,сажать</a:t>
                      </a: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 деревья,)-30%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Не знаю-10%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6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kern="100">
                          <a:latin typeface="Times New Roman"/>
                          <a:ea typeface="Times New Roman"/>
                          <a:cs typeface="Times New Roman"/>
                        </a:rPr>
                        <a:t>5.Хотели бы вы больше узнать о способах и возможностях изменения экологической обстановки.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Да-80%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latin typeface="Times New Roman"/>
                          <a:ea typeface="Times New Roman"/>
                          <a:cs typeface="Times New Roman"/>
                        </a:rPr>
                        <a:t>Нет-20%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731333" y="474440"/>
            <a:ext cx="76813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Результаты анкетирования учащихся 6-х классов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https://avatars.mds.yandex.net/i?id=7740a7e548f50fe1b1728f365c610ccd17bbb3df-5572268-images-thumbs&amp;n=13">
            <a:extLst>
              <a:ext uri="{FF2B5EF4-FFF2-40B4-BE49-F238E27FC236}">
                <a16:creationId xmlns:a16="http://schemas.microsoft.com/office/drawing/2014/main" id="{CA9FC981-2F20-495D-B53C-5A7B6DFD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892522">
            <a:off x="-13357992" y="-1691211"/>
            <a:ext cx="10873207" cy="51225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E318D6-9439-470E-A3FE-6116B724D6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075" t="22355" r="27951" b="16400"/>
          <a:stretch/>
        </p:blipFill>
        <p:spPr>
          <a:xfrm>
            <a:off x="-25199" y="332656"/>
            <a:ext cx="9169199" cy="6228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Влияние бытовых отходов на окружающую среду</a:t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1962B4-B814-43B2-8A0E-8F6D93A476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013" t="14444" r="22439" b="22001"/>
          <a:stretch/>
        </p:blipFill>
        <p:spPr>
          <a:xfrm>
            <a:off x="523693" y="1196752"/>
            <a:ext cx="8249013" cy="5507087"/>
          </a:xfrm>
          <a:prstGeom prst="rect">
            <a:avLst/>
          </a:prstGeom>
        </p:spPr>
      </p:pic>
      <p:sp>
        <p:nvSpPr>
          <p:cNvPr id="8" name="Объект 7">
            <a:extLst>
              <a:ext uri="{FF2B5EF4-FFF2-40B4-BE49-F238E27FC236}">
                <a16:creationId xmlns:a16="http://schemas.microsoft.com/office/drawing/2014/main" id="{F1D310F0-3207-4EB5-AD3B-AB10AB2A3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9912" y="1556793"/>
            <a:ext cx="4840395" cy="15841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</a:rPr>
              <a:t>По данным отчёта Росприроднадзора в среднем каждый россиянин производит </a:t>
            </a:r>
            <a:r>
              <a:rPr lang="ru-RU" sz="3500" b="1" i="1" dirty="0">
                <a:solidFill>
                  <a:srgbClr val="002060"/>
                </a:solidFill>
              </a:rPr>
              <a:t>325 кг </a:t>
            </a:r>
            <a:r>
              <a:rPr lang="ru-RU" b="1" dirty="0">
                <a:solidFill>
                  <a:srgbClr val="002060"/>
                </a:solidFill>
              </a:rPr>
              <a:t>бытовых отходов в год. </a:t>
            </a:r>
            <a:endParaRPr lang="ru-RU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B8A067-FF83-4C73-91F4-2E5B44B27B8B}"/>
              </a:ext>
            </a:extLst>
          </p:cNvPr>
          <p:cNvSpPr txBox="1"/>
          <p:nvPr/>
        </p:nvSpPr>
        <p:spPr>
          <a:xfrm>
            <a:off x="899592" y="5229200"/>
            <a:ext cx="4680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002060"/>
                </a:solidFill>
              </a:rPr>
              <a:t>90% этого мусора отправляется на свалки и только 10% идет на переработку.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13783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tIns="45700" bIns="45700">
            <a:noAutofit/>
          </a:bodyPr>
          <a:lstStyle/>
          <a:p>
            <a:pPr marL="273050" indent="-273050" algn="ctr" eaLnBrk="1" hangingPunct="1">
              <a:spcBef>
                <a:spcPct val="0"/>
              </a:spcBef>
              <a:buSzPct val="25000"/>
              <a:buFont typeface="Noto Sans Symbols"/>
              <a:buNone/>
              <a:defRPr/>
            </a:pPr>
            <a:r>
              <a:rPr lang="ru-RU" sz="2800" b="1" dirty="0">
                <a:solidFill>
                  <a:srgbClr val="32892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Классификация отходов. </a:t>
            </a:r>
          </a:p>
          <a:p>
            <a:pPr marL="273050" indent="-273050" eaLnBrk="1" hangingPunct="1">
              <a:buSzPct val="25000"/>
              <a:buFont typeface="Noto Sans Symbols"/>
              <a:buNone/>
              <a:defRPr/>
            </a:pPr>
            <a:r>
              <a:rPr lang="ru-RU" sz="2800" dirty="0">
                <a:solidFill>
                  <a:srgbClr val="32892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  Всего существует</a:t>
            </a:r>
            <a:r>
              <a:rPr lang="ru-RU" sz="2800" u="sng" dirty="0">
                <a:solidFill>
                  <a:srgbClr val="32892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5 классов опасности отходов</a:t>
            </a:r>
            <a:r>
              <a:rPr lang="ru-RU" sz="2800" dirty="0">
                <a:solidFill>
                  <a:srgbClr val="328923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:</a:t>
            </a:r>
          </a:p>
          <a:p>
            <a:pPr marL="273050" indent="-273050" eaLnBrk="1" hangingPunct="1">
              <a:buSzPct val="25000"/>
              <a:buFont typeface="Noto Sans Symbols"/>
              <a:buNone/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3315" name="Shape 133" descr="ми5т.png"/>
          <p:cNvPicPr preferRelativeResize="0">
            <a:picLocks noChangeAspect="1" noChangeArrowheads="1"/>
          </p:cNvPicPr>
          <p:nvPr/>
        </p:nvPicPr>
        <p:blipFill rotWithShape="1">
          <a:blip r:embed="rId3" cstate="print"/>
          <a:srcRect t="2552"/>
          <a:stretch/>
        </p:blipFill>
        <p:spPr bwMode="auto">
          <a:xfrm>
            <a:off x="0" y="1383063"/>
            <a:ext cx="9144000" cy="549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600501"/>
          </a:xfrm>
        </p:spPr>
        <p:txBody>
          <a:bodyPr/>
          <a:lstStyle/>
          <a:p>
            <a:r>
              <a:rPr lang="ru-RU" b="1" dirty="0">
                <a:solidFill>
                  <a:srgbClr val="328923"/>
                </a:solidFill>
              </a:rPr>
              <a:t>Способы переработки отходов</a:t>
            </a:r>
            <a:endParaRPr lang="ru-RU" dirty="0">
              <a:solidFill>
                <a:srgbClr val="328923"/>
              </a:solidFill>
            </a:endParaRPr>
          </a:p>
        </p:txBody>
      </p:sp>
      <p:pic>
        <p:nvPicPr>
          <p:cNvPr id="3" name="Shape 139" descr="http://www.doppiozero.com/sites/default/files/imagecache/popout_image/orozco2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 t="28775" b="14275"/>
          <a:stretch>
            <a:fillRect/>
          </a:stretch>
        </p:blipFill>
        <p:spPr bwMode="auto">
          <a:xfrm>
            <a:off x="623888" y="3122613"/>
            <a:ext cx="8158162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32225" y="1887636"/>
            <a:ext cx="688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5169FCC-D5EF-4087-8A69-394F1C8AA701}"/>
              </a:ext>
            </a:extLst>
          </p:cNvPr>
          <p:cNvSpPr/>
          <p:nvPr/>
        </p:nvSpPr>
        <p:spPr>
          <a:xfrm>
            <a:off x="9324528" y="1492349"/>
            <a:ext cx="4978896" cy="395287"/>
          </a:xfrm>
          <a:prstGeom prst="roundRect">
            <a:avLst/>
          </a:prstGeom>
          <a:gradFill flip="none" rotWithShape="1">
            <a:gsLst>
              <a:gs pos="0">
                <a:srgbClr val="2C771F">
                  <a:tint val="66000"/>
                  <a:satMod val="160000"/>
                </a:srgbClr>
              </a:gs>
              <a:gs pos="50000">
                <a:srgbClr val="2C771F">
                  <a:tint val="44500"/>
                  <a:satMod val="160000"/>
                </a:srgbClr>
              </a:gs>
              <a:gs pos="100000">
                <a:srgbClr val="2C771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Захоронение на полигонах.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B6B38E6-4365-44C6-95EF-8995EFB81115}"/>
              </a:ext>
            </a:extLst>
          </p:cNvPr>
          <p:cNvSpPr/>
          <p:nvPr/>
        </p:nvSpPr>
        <p:spPr>
          <a:xfrm>
            <a:off x="-6301208" y="-395287"/>
            <a:ext cx="3744416" cy="395287"/>
          </a:xfrm>
          <a:prstGeom prst="roundRect">
            <a:avLst/>
          </a:prstGeom>
          <a:gradFill flip="none" rotWithShape="1">
            <a:gsLst>
              <a:gs pos="0">
                <a:srgbClr val="2C771F">
                  <a:tint val="66000"/>
                  <a:satMod val="160000"/>
                </a:srgbClr>
              </a:gs>
              <a:gs pos="50000">
                <a:srgbClr val="2C771F">
                  <a:tint val="44500"/>
                  <a:satMod val="160000"/>
                </a:srgbClr>
              </a:gs>
              <a:gs pos="100000">
                <a:srgbClr val="2C771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Естественное разложение в природной среде.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4367D34-93CD-4617-8C2B-3644AA47D9D9}"/>
              </a:ext>
            </a:extLst>
          </p:cNvPr>
          <p:cNvSpPr/>
          <p:nvPr/>
        </p:nvSpPr>
        <p:spPr>
          <a:xfrm>
            <a:off x="-4284984" y="2296496"/>
            <a:ext cx="3744416" cy="578643"/>
          </a:xfrm>
          <a:prstGeom prst="roundRect">
            <a:avLst/>
          </a:prstGeom>
          <a:gradFill flip="none" rotWithShape="1">
            <a:gsLst>
              <a:gs pos="0">
                <a:srgbClr val="2C771F">
                  <a:tint val="66000"/>
                  <a:satMod val="160000"/>
                </a:srgbClr>
              </a:gs>
              <a:gs pos="50000">
                <a:srgbClr val="2C771F">
                  <a:tint val="44500"/>
                  <a:satMod val="160000"/>
                </a:srgbClr>
              </a:gs>
              <a:gs pos="100000">
                <a:srgbClr val="2C771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Выделение полезных компонентов и вторичная переработка (рециклинг).</a:t>
            </a:r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</TotalTime>
  <Words>1508</Words>
  <Application>Microsoft Office PowerPoint</Application>
  <PresentationFormat>Экран (4:3)</PresentationFormat>
  <Paragraphs>146</Paragraphs>
  <Slides>29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Cabin</vt:lpstr>
      <vt:lpstr>Calibri</vt:lpstr>
      <vt:lpstr>Noto Sans Symbols</vt:lpstr>
      <vt:lpstr>Times New Roman</vt:lpstr>
      <vt:lpstr>Тема Office</vt:lpstr>
      <vt:lpstr>     Проектная работа  Тема: Сохраним природу вместе. Экологические проблемы и пути их решения      </vt:lpstr>
      <vt:lpstr>Актуальность проекта</vt:lpstr>
      <vt:lpstr>Актуальность проекта</vt:lpstr>
      <vt:lpstr>Проблематика</vt:lpstr>
      <vt:lpstr>Презентация PowerPoint</vt:lpstr>
      <vt:lpstr>Презентация PowerPoint</vt:lpstr>
      <vt:lpstr>Влияние бытовых отходов на окружающую среду </vt:lpstr>
      <vt:lpstr>Презентация PowerPoint</vt:lpstr>
      <vt:lpstr>Способы переработки отходов</vt:lpstr>
      <vt:lpstr>Способы переработки отходов</vt:lpstr>
      <vt:lpstr>Презентация PowerPoint</vt:lpstr>
      <vt:lpstr>Захоронение</vt:lpstr>
      <vt:lpstr>Презентация PowerPoint</vt:lpstr>
      <vt:lpstr>Проблема заключается в том, что прежде чем мусор использовать, его необходимо рассортировать. </vt:lpstr>
      <vt:lpstr>Альтернативное применение бытовых отходов</vt:lpstr>
      <vt:lpstr>Альтернативное применение бытовых отходов</vt:lpstr>
      <vt:lpstr>Раздельный сбор мусора в Кировском  районе</vt:lpstr>
      <vt:lpstr>Раздельный сбор мусора в Кировском  районе</vt:lpstr>
      <vt:lpstr>Презентация PowerPoint</vt:lpstr>
      <vt:lpstr>Сбор отработанных батареек 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помочь гражданам научиться сортировать отходы? </vt:lpstr>
      <vt:lpstr>Презентация PowerPoint</vt:lpstr>
      <vt:lpstr>Заключение</vt:lpstr>
      <vt:lpstr>Список литературы и источники:</vt:lpstr>
      <vt:lpstr>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Проектная работа  Тема: экология</dc:title>
  <dc:creator>Екатерина</dc:creator>
  <cp:lastModifiedBy>21</cp:lastModifiedBy>
  <cp:revision>45</cp:revision>
  <dcterms:created xsi:type="dcterms:W3CDTF">2026-03-07T11:32:36Z</dcterms:created>
  <dcterms:modified xsi:type="dcterms:W3CDTF">2026-03-16T09:17:00Z</dcterms:modified>
</cp:coreProperties>
</file>