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71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8" r:id="rId14"/>
    <p:sldId id="272" r:id="rId15"/>
    <p:sldId id="273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204" y="-96"/>
      </p:cViewPr>
      <p:guideLst>
        <p:guide orient="horz" pos="220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A69F5-2A54-4F5E-A00B-5EB2DFFCA424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59AEE-2106-4E4B-A428-3FC7B6366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35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59AEE-2106-4E4B-A428-3FC7B6366A70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4E18-1F30-43CF-B019-86522D08A76D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9A41-B116-4F1C-A61F-3BC7453AA1E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4E18-1F30-43CF-B019-86522D08A76D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9A41-B116-4F1C-A61F-3BC7453AA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4E18-1F30-43CF-B019-86522D08A76D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9A41-B116-4F1C-A61F-3BC7453AA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4E18-1F30-43CF-B019-86522D08A76D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9A41-B116-4F1C-A61F-3BC7453AA1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4E18-1F30-43CF-B019-86522D08A76D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9A41-B116-4F1C-A61F-3BC7453AA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4E18-1F30-43CF-B019-86522D08A76D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9A41-B116-4F1C-A61F-3BC7453AA1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4E18-1F30-43CF-B019-86522D08A76D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9A41-B116-4F1C-A61F-3BC7453AA1E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4E18-1F30-43CF-B019-86522D08A76D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9A41-B116-4F1C-A61F-3BC7453AA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4E18-1F30-43CF-B019-86522D08A76D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9A41-B116-4F1C-A61F-3BC7453AA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4E18-1F30-43CF-B019-86522D08A76D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9A41-B116-4F1C-A61F-3BC7453AA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4E18-1F30-43CF-B019-86522D08A76D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9A41-B116-4F1C-A61F-3BC7453AA1E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664E18-1F30-43CF-B019-86522D08A76D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A19A41-B116-4F1C-A61F-3BC7453AA1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5;&#1072;&#1091;&#1082;&#1072;.&#1088;&#1092;/journal/laboratoriya-gzhel-gde-nauka-sozdaet-krasotu-a-khudozhnikam-pomogayut-tekhnologii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3058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Искусство обжига Гжели</a:t>
            </a: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614285" y="3876679"/>
            <a:ext cx="8305800" cy="414649"/>
          </a:xfrm>
        </p:spPr>
        <p:txBody>
          <a:bodyPr>
            <a:noAutofit/>
          </a:bodyPr>
          <a:lstStyle/>
          <a:p>
            <a:pPr algn="r"/>
            <a:r>
              <a:rPr lang="ru-RU" sz="1800" u="sng" dirty="0" smtClean="0">
                <a:solidFill>
                  <a:schemeClr val="tx1"/>
                </a:solidFill>
              </a:rPr>
              <a:t>Участник проекта</a:t>
            </a:r>
            <a:r>
              <a:rPr lang="ru-RU" sz="1800" dirty="0" smtClean="0">
                <a:solidFill>
                  <a:schemeClr val="tx1"/>
                </a:solidFill>
              </a:rPr>
              <a:t>: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Уланова Виктория, 5 «б» класс</a:t>
            </a:r>
          </a:p>
          <a:p>
            <a:pPr algn="r"/>
            <a:r>
              <a:rPr lang="ru-RU" sz="1800" u="sng" dirty="0" smtClean="0">
                <a:solidFill>
                  <a:schemeClr val="tx1"/>
                </a:solidFill>
              </a:rPr>
              <a:t>Руководители проекта</a:t>
            </a:r>
            <a:r>
              <a:rPr lang="ru-RU" sz="1800" dirty="0" smtClean="0">
                <a:solidFill>
                  <a:schemeClr val="tx1"/>
                </a:solidFill>
              </a:rPr>
              <a:t>: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Власова Валентина Алексеевна, учитель</a:t>
            </a:r>
          </a:p>
          <a:p>
            <a:pPr algn="r"/>
            <a:r>
              <a:rPr lang="ru-RU" sz="1800" dirty="0" err="1" smtClean="0">
                <a:solidFill>
                  <a:schemeClr val="tx1"/>
                </a:solidFill>
              </a:rPr>
              <a:t>Кукса</a:t>
            </a:r>
            <a:r>
              <a:rPr lang="ru-RU" sz="1800" dirty="0" smtClean="0">
                <a:solidFill>
                  <a:schemeClr val="tx1"/>
                </a:solidFill>
              </a:rPr>
              <a:t> Константин Евгеньевич, учитель</a:t>
            </a:r>
          </a:p>
          <a:p>
            <a:pPr algn="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1081" y="603881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2026 год</a:t>
            </a:r>
            <a:endParaRPr lang="ru-RU" dirty="0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680132" y="188640"/>
            <a:ext cx="6174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ym typeface="+mn-ea"/>
              </a:rPr>
              <a:t>ГБОУ школа № 565 Кировского района </a:t>
            </a:r>
            <a:br>
              <a:rPr lang="ru-RU" dirty="0" smtClean="0">
                <a:sym typeface="+mn-ea"/>
              </a:rPr>
            </a:br>
            <a:r>
              <a:rPr lang="ru-RU" dirty="0" smtClean="0">
                <a:sym typeface="+mn-ea"/>
              </a:rPr>
              <a:t>Санкт-Петербурга</a:t>
            </a:r>
            <a:endParaRPr lang="ru-RU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467995" y="56197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b="1" u="sng"/>
              <a:t>Фуксин</a:t>
            </a:r>
            <a:r>
              <a:rPr lang="ru-RU" altLang="en-US"/>
              <a:t> 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734695" y="1196752"/>
            <a:ext cx="7868504" cy="1258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en-US" dirty="0"/>
              <a:t>Для контроля качества изделие опускают  в розовый раствор фуксина. Этот раствор делает заметными мелкие трещинки, сколы. </a:t>
            </a:r>
            <a:endParaRPr lang="ru-RU" alt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1"/>
          <a:stretch>
            <a:fillRect/>
          </a:stretch>
        </p:blipFill>
        <p:spPr>
          <a:xfrm>
            <a:off x="4370290" y="2276872"/>
            <a:ext cx="3940705" cy="2847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2" b="51634"/>
          <a:stretch>
            <a:fillRect/>
          </a:stretch>
        </p:blipFill>
        <p:spPr>
          <a:xfrm>
            <a:off x="797180" y="2276872"/>
            <a:ext cx="5013176" cy="20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27584" y="4509120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en-US" dirty="0"/>
              <a:t>Э</a:t>
            </a:r>
            <a:r>
              <a:rPr lang="en-US" altLang="en-US" dirty="0" err="1"/>
              <a:t>тот</a:t>
            </a:r>
            <a:r>
              <a:rPr lang="en-US" altLang="ru-RU" dirty="0"/>
              <a:t> </a:t>
            </a:r>
            <a:r>
              <a:rPr lang="en-US" altLang="en-US" dirty="0" err="1"/>
              <a:t>розовый</a:t>
            </a:r>
            <a:r>
              <a:rPr lang="en-US" altLang="ru-RU" dirty="0"/>
              <a:t> </a:t>
            </a:r>
            <a:r>
              <a:rPr lang="en-US" altLang="en-US" dirty="0" err="1"/>
              <a:t>цвет</a:t>
            </a:r>
            <a:r>
              <a:rPr lang="en-US" altLang="ru-RU" dirty="0"/>
              <a:t> </a:t>
            </a:r>
            <a:r>
              <a:rPr lang="ru-RU" altLang="en-US" dirty="0"/>
              <a:t>пропадает</a:t>
            </a:r>
            <a:r>
              <a:rPr lang="en-US" altLang="ru-RU" dirty="0"/>
              <a:t> </a:t>
            </a:r>
            <a:r>
              <a:rPr lang="ru-RU" dirty="0"/>
              <a:t>при</a:t>
            </a:r>
            <a:r>
              <a:rPr lang="en-US" altLang="ru-RU" dirty="0"/>
              <a:t> </a:t>
            </a:r>
            <a:r>
              <a:rPr lang="ru-RU" altLang="en-US" dirty="0"/>
              <a:t>следующем обжиге (</a:t>
            </a:r>
            <a:r>
              <a:rPr lang="en-US" altLang="en-US" dirty="0" err="1"/>
              <a:t>фу</a:t>
            </a:r>
            <a:r>
              <a:rPr lang="ru-RU" altLang="en-US" dirty="0"/>
              <a:t>к</a:t>
            </a:r>
            <a:r>
              <a:rPr lang="en-US" altLang="en-US" dirty="0" err="1"/>
              <a:t>син</a:t>
            </a:r>
            <a:r>
              <a:rPr lang="en-US" altLang="ru-RU" dirty="0"/>
              <a:t> </a:t>
            </a:r>
            <a:r>
              <a:rPr lang="ru-RU" altLang="en-US" dirty="0"/>
              <a:t>боится температуры выше </a:t>
            </a:r>
            <a:r>
              <a:rPr lang="en-US" altLang="ru-RU" dirty="0"/>
              <a:t>400</a:t>
            </a:r>
            <a:r>
              <a:rPr lang="en-US" altLang="en-US" dirty="0"/>
              <a:t>℃</a:t>
            </a:r>
            <a:r>
              <a:rPr lang="ru-RU" dirty="0"/>
              <a:t>)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461010" y="33210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b="1" u="sng"/>
              <a:t>Роспись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23875" y="854075"/>
            <a:ext cx="8194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dirty="0"/>
              <a:t>Для росписи художники используют краску </a:t>
            </a:r>
            <a:r>
              <a:rPr lang="ru-RU" altLang="en-US" b="1" dirty="0"/>
              <a:t>«Кобальт»</a:t>
            </a:r>
            <a:r>
              <a:rPr lang="ru-RU" altLang="en-US" dirty="0"/>
              <a:t>.  </a:t>
            </a:r>
            <a:endParaRPr lang="ru-RU" altLang="en-US" dirty="0" smtClean="0"/>
          </a:p>
          <a:p>
            <a:r>
              <a:rPr lang="ru-RU" altLang="en-US" dirty="0" smtClean="0"/>
              <a:t>И</a:t>
            </a:r>
            <a:r>
              <a:rPr lang="en-US" altLang="en-US" dirty="0" err="1"/>
              <a:t>значально</a:t>
            </a:r>
            <a:r>
              <a:rPr lang="en-US" altLang="ru-RU" dirty="0"/>
              <a:t> </a:t>
            </a:r>
            <a:r>
              <a:rPr lang="en-US" altLang="en-US" dirty="0" err="1"/>
              <a:t>эта</a:t>
            </a:r>
            <a:r>
              <a:rPr lang="en-US" altLang="ru-RU" dirty="0"/>
              <a:t> </a:t>
            </a:r>
            <a:r>
              <a:rPr lang="en-US" altLang="en-US" dirty="0" err="1"/>
              <a:t>краска</a:t>
            </a:r>
            <a:r>
              <a:rPr lang="en-US" altLang="ru-RU" dirty="0"/>
              <a:t> </a:t>
            </a:r>
            <a:r>
              <a:rPr lang="en-US" altLang="en-US" dirty="0" err="1"/>
              <a:t>имеет</a:t>
            </a:r>
            <a:r>
              <a:rPr lang="en-US" altLang="ru-RU" dirty="0"/>
              <a:t> </a:t>
            </a:r>
            <a:r>
              <a:rPr lang="ru-RU" altLang="en-US" dirty="0"/>
              <a:t>черный и </a:t>
            </a:r>
            <a:r>
              <a:rPr lang="en-US" altLang="en-US" dirty="0" err="1"/>
              <a:t>серый</a:t>
            </a:r>
            <a:r>
              <a:rPr lang="en-US" altLang="ru-RU" dirty="0"/>
              <a:t> </a:t>
            </a:r>
            <a:r>
              <a:rPr lang="en-US" altLang="en-US" dirty="0" err="1"/>
              <a:t>оттенок</a:t>
            </a:r>
            <a:r>
              <a:rPr lang="en-US" altLang="ru-RU" dirty="0"/>
              <a:t>. </a:t>
            </a:r>
            <a:endParaRPr lang="ru-RU" altLang="ru-RU" dirty="0" smtClean="0"/>
          </a:p>
          <a:p>
            <a:r>
              <a:rPr lang="en-US" altLang="en-US" dirty="0" err="1" smtClean="0"/>
              <a:t>Синей</a:t>
            </a:r>
            <a:r>
              <a:rPr lang="en-US" altLang="ru-RU" dirty="0" smtClean="0"/>
              <a:t> </a:t>
            </a:r>
            <a:r>
              <a:rPr lang="en-US" altLang="en-US" dirty="0" err="1"/>
              <a:t>она</a:t>
            </a:r>
            <a:r>
              <a:rPr lang="en-US" altLang="ru-RU" dirty="0"/>
              <a:t> </a:t>
            </a:r>
            <a:r>
              <a:rPr lang="en-US" altLang="en-US" dirty="0" err="1"/>
              <a:t>становится</a:t>
            </a:r>
            <a:r>
              <a:rPr lang="en-US" altLang="ru-RU" dirty="0"/>
              <a:t> </a:t>
            </a:r>
            <a:r>
              <a:rPr lang="en-US" altLang="en-US" dirty="0" err="1"/>
              <a:t>только</a:t>
            </a:r>
            <a:r>
              <a:rPr lang="en-US" altLang="ru-RU" dirty="0"/>
              <a:t> </a:t>
            </a:r>
            <a:r>
              <a:rPr lang="en-US" altLang="en-US" dirty="0" err="1"/>
              <a:t>после</a:t>
            </a:r>
            <a:r>
              <a:rPr lang="en-US" altLang="ru-RU" dirty="0"/>
              <a:t> </a:t>
            </a:r>
            <a:r>
              <a:rPr lang="en-US" altLang="en-US" dirty="0" err="1" smtClean="0"/>
              <a:t>обжига</a:t>
            </a:r>
            <a:r>
              <a:rPr lang="ru-RU" altLang="en-US" dirty="0" smtClean="0"/>
              <a:t>. </a:t>
            </a:r>
            <a:endParaRPr lang="ru-RU" altLang="en-US" dirty="0"/>
          </a:p>
        </p:txBody>
      </p:sp>
      <p:pic>
        <p:nvPicPr>
          <p:cNvPr id="2056" name="Picture 8" descr="Гжель: факты о развитии старинного промысла, фотографии, секреты росписи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82" t="14011"/>
          <a:stretch>
            <a:fillRect/>
          </a:stretch>
        </p:blipFill>
        <p:spPr bwMode="auto">
          <a:xfrm rot="16200000">
            <a:off x="1651485" y="1673586"/>
            <a:ext cx="2773809" cy="2981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34609" t="20000" r="29001" b="32938"/>
          <a:stretch>
            <a:fillRect/>
          </a:stretch>
        </p:blipFill>
        <p:spPr bwMode="auto">
          <a:xfrm>
            <a:off x="5436096" y="3164310"/>
            <a:ext cx="3095625" cy="3051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Изображение 2"/>
          <p:cNvPicPr/>
          <p:nvPr/>
        </p:nvPicPr>
        <p:blipFill>
          <a:blip r:embed="rId5"/>
          <a:srcRect l="1923" t="8781" r="6784" b="48284"/>
          <a:stretch>
            <a:fillRect/>
          </a:stretch>
        </p:blipFill>
        <p:spPr>
          <a:xfrm>
            <a:off x="4886296" y="2060848"/>
            <a:ext cx="2428875" cy="752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67210" y="4738157"/>
            <a:ext cx="5065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en-US" dirty="0"/>
              <a:t>Изделие после росписи (розовое с серым рисунком) окунается в глазурь. </a:t>
            </a:r>
          </a:p>
          <a:p>
            <a:pPr algn="r"/>
            <a:r>
              <a:rPr lang="ru-RU" altLang="en-US" dirty="0"/>
              <a:t>Глазурь нужна для прочности и прозрачности.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544830" y="1125220"/>
            <a:ext cx="8279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err="1"/>
              <a:t>Основной</a:t>
            </a:r>
            <a:r>
              <a:rPr lang="en-US" altLang="ru-RU" dirty="0"/>
              <a:t> </a:t>
            </a:r>
            <a:r>
              <a:rPr lang="en-US" altLang="en-US" dirty="0" err="1"/>
              <a:t>обжиг</a:t>
            </a:r>
            <a:r>
              <a:rPr lang="en-US" altLang="ru-RU" dirty="0"/>
              <a:t> </a:t>
            </a:r>
            <a:r>
              <a:rPr lang="en-US" altLang="en-US" dirty="0" err="1"/>
              <a:t>происходит</a:t>
            </a:r>
            <a:r>
              <a:rPr lang="en-US" altLang="ru-RU" dirty="0"/>
              <a:t> </a:t>
            </a:r>
            <a:r>
              <a:rPr lang="en-US" altLang="en-US" dirty="0" err="1"/>
              <a:t>при</a:t>
            </a:r>
            <a:r>
              <a:rPr lang="en-US" altLang="ru-RU" dirty="0"/>
              <a:t> </a:t>
            </a:r>
            <a:r>
              <a:rPr lang="en-US" altLang="en-US" dirty="0" err="1"/>
              <a:t>температуре</a:t>
            </a:r>
            <a:r>
              <a:rPr lang="en-US" altLang="ru-RU" dirty="0"/>
              <a:t> </a:t>
            </a:r>
            <a:r>
              <a:rPr lang="en-US" altLang="ru-RU" b="1" dirty="0"/>
              <a:t>1350</a:t>
            </a:r>
            <a:r>
              <a:rPr lang="en-US" altLang="ru-RU" dirty="0"/>
              <a:t> </a:t>
            </a:r>
            <a:r>
              <a:rPr lang="en-US" altLang="en-US" dirty="0" err="1"/>
              <a:t>градусов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 err="1"/>
              <a:t>длится</a:t>
            </a:r>
            <a:r>
              <a:rPr lang="en-US" altLang="ru-RU" dirty="0"/>
              <a:t> </a:t>
            </a:r>
            <a:r>
              <a:rPr lang="en-US" altLang="ru-RU" b="1" dirty="0"/>
              <a:t>18</a:t>
            </a:r>
            <a:r>
              <a:rPr lang="en-US" altLang="ru-RU" dirty="0"/>
              <a:t> </a:t>
            </a:r>
            <a:r>
              <a:rPr lang="en-US" altLang="en-US" dirty="0" err="1" smtClean="0"/>
              <a:t>часов</a:t>
            </a:r>
            <a:r>
              <a:rPr lang="ru-RU" altLang="ru-RU" dirty="0" smtClean="0"/>
              <a:t>.</a:t>
            </a:r>
            <a:r>
              <a:rPr lang="en-US" altLang="ru-RU" dirty="0" smtClean="0"/>
              <a:t> </a:t>
            </a:r>
            <a:endParaRPr lang="ru-RU" altLang="en-US" dirty="0"/>
          </a:p>
          <a:p>
            <a:endParaRPr lang="ru-RU" altLang="en-US" dirty="0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24815" y="46799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b="1" u="sng"/>
              <a:t>Обжиг № 2 </a:t>
            </a:r>
          </a:p>
        </p:txBody>
      </p:sp>
      <p:pic>
        <p:nvPicPr>
          <p:cNvPr id="1026" name="Picture 2" descr="https://xn--80aa3ak5a.xn--p1ai/upload/medialibrary/5db/ja10kch2wlqg775s1k7nnquzg6pgf3jy/Gzhel-26-1400x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874926"/>
            <a:ext cx="5220023" cy="3354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Молочник сливочник &quot;Летняя фантазия&quot; 250 мл гжель фарфор ручная работа  сделано в России купить на OZON по низкой цене (441460771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r="12561"/>
          <a:stretch>
            <a:fillRect/>
          </a:stretch>
        </p:blipFill>
        <p:spPr bwMode="auto">
          <a:xfrm>
            <a:off x="6358438" y="3212976"/>
            <a:ext cx="2465522" cy="3354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683567" y="5361192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en-US" dirty="0"/>
              <a:t>Кобальт из черного и серого превращается </a:t>
            </a:r>
            <a:r>
              <a:rPr lang="ru-RU" altLang="en-US" dirty="0" smtClean="0"/>
              <a:t>в синий. </a:t>
            </a:r>
            <a:endParaRPr lang="ru-RU" altLang="en-US" dirty="0"/>
          </a:p>
          <a:p>
            <a:pPr algn="r"/>
            <a:r>
              <a:rPr lang="ru-RU" altLang="en-US" dirty="0"/>
              <a:t>Фуксин исчезает  при температуре 400 градусов. Изделие становится белоснежным.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748883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en-US" b="1" u="sng" dirty="0" smtClean="0">
                <a:sym typeface="+mn-ea"/>
              </a:rPr>
              <a:t>Вопрос:</a:t>
            </a:r>
            <a:r>
              <a:rPr lang="ru-RU" altLang="en-US" b="1" dirty="0" smtClean="0">
                <a:sym typeface="+mn-ea"/>
              </a:rPr>
              <a:t> Как </a:t>
            </a:r>
            <a:r>
              <a:rPr lang="ru-RU" altLang="en-US" b="1" dirty="0">
                <a:sym typeface="+mn-ea"/>
              </a:rPr>
              <a:t>розовое изделие с черным рисунком превращается в </a:t>
            </a:r>
            <a:r>
              <a:rPr lang="ru-RU" altLang="en-US" b="1" dirty="0" smtClean="0">
                <a:sym typeface="+mn-ea"/>
              </a:rPr>
              <a:t>белоснежно-синее</a:t>
            </a:r>
            <a:r>
              <a:rPr lang="ru-RU" altLang="en-US" b="1" dirty="0">
                <a:sym typeface="+mn-ea"/>
              </a:rPr>
              <a:t>? </a:t>
            </a:r>
            <a:endParaRPr lang="ru-RU" altLang="en-US" b="1" dirty="0" smtClean="0">
              <a:sym typeface="+mn-ea"/>
            </a:endParaRPr>
          </a:p>
          <a:p>
            <a:pPr algn="just">
              <a:lnSpc>
                <a:spcPct val="120000"/>
              </a:lnSpc>
            </a:pPr>
            <a:endParaRPr lang="ru-RU" altLang="en-US" b="1" dirty="0" smtClean="0"/>
          </a:p>
          <a:p>
            <a:pPr algn="just">
              <a:lnSpc>
                <a:spcPct val="120000"/>
              </a:lnSpc>
            </a:pPr>
            <a:r>
              <a:rPr lang="ru-RU" altLang="en-US" b="1" u="sng" dirty="0"/>
              <a:t>Ответ:</a:t>
            </a:r>
            <a:r>
              <a:rPr lang="ru-RU" altLang="en-US" b="1" dirty="0"/>
              <a:t> Секрет прост. Розовый </a:t>
            </a:r>
            <a:r>
              <a:rPr lang="ru-RU" altLang="en-US" b="1" dirty="0" smtClean="0"/>
              <a:t>оттенок </a:t>
            </a:r>
            <a:r>
              <a:rPr lang="ru-RU" altLang="en-US" b="1" dirty="0"/>
              <a:t>появляется от раствора </a:t>
            </a:r>
            <a:r>
              <a:rPr lang="ru-RU" altLang="en-US" b="1" dirty="0" smtClean="0"/>
              <a:t>фуксина, а кобальт до обжига имеет чёрный цвет. Краска меняет цвет из-за высокой температуры в печи!</a:t>
            </a:r>
            <a:endParaRPr lang="ru-RU" dirty="0"/>
          </a:p>
        </p:txBody>
      </p:sp>
      <p:pic>
        <p:nvPicPr>
          <p:cNvPr id="3" name="Изображение 3"/>
          <p:cNvPicPr/>
          <p:nvPr/>
        </p:nvPicPr>
        <p:blipFill>
          <a:blip r:embed="rId2"/>
          <a:srcRect l="21422" t="6554" r="27681" b="12734"/>
          <a:stretch>
            <a:fillRect/>
          </a:stretch>
        </p:blipFill>
        <p:spPr>
          <a:xfrm>
            <a:off x="971600" y="3429000"/>
            <a:ext cx="3240360" cy="2994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6" descr="Молочник сливочник &quot;Летняя фантазия&quot; 250 мл гжель фарфор ручная работа  сделано в России купить на OZON по низкой цене (441460771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t="3194" r="5976" b="4679"/>
          <a:stretch>
            <a:fillRect/>
          </a:stretch>
        </p:blipFill>
        <p:spPr bwMode="auto">
          <a:xfrm>
            <a:off x="5364088" y="3429000"/>
            <a:ext cx="2952328" cy="3035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Стрелка вправо 4"/>
          <p:cNvSpPr/>
          <p:nvPr/>
        </p:nvSpPr>
        <p:spPr>
          <a:xfrm>
            <a:off x="4499992" y="4709710"/>
            <a:ext cx="720080" cy="47399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215" y="332740"/>
            <a:ext cx="89376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dirty="0" smtClean="0"/>
              <a:t>Данной информацией я с удовольствием поделилась с одноклассниками </a:t>
            </a:r>
          </a:p>
        </p:txBody>
      </p:sp>
      <p:pic>
        <p:nvPicPr>
          <p:cNvPr id="4" name="Изображение 3" descr="photo_5208951360844404095_x"/>
          <p:cNvPicPr>
            <a:picLocks noChangeAspect="1"/>
          </p:cNvPicPr>
          <p:nvPr/>
        </p:nvPicPr>
        <p:blipFill>
          <a:blip r:embed="rId2"/>
          <a:srcRect r="13728"/>
          <a:stretch>
            <a:fillRect/>
          </a:stretch>
        </p:blipFill>
        <p:spPr>
          <a:xfrm>
            <a:off x="5777230" y="3789045"/>
            <a:ext cx="3240405" cy="2816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Изображение 4" descr="photo_5208951360844404099_y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620" y="2637155"/>
            <a:ext cx="2842895" cy="379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Изображение 6" descr="photo_5208951360844404098_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275" y="1247140"/>
            <a:ext cx="2331085" cy="310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Изображение 7" descr="photo_5208951360844404097_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15" y="1369060"/>
            <a:ext cx="3089275" cy="4119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517015" y="1268730"/>
            <a:ext cx="61093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4000">
                <a:solidFill>
                  <a:schemeClr val="bg2">
                    <a:lumMod val="25000"/>
                  </a:schemeClr>
                </a:solidFill>
              </a:rPr>
              <a:t>Спасибо за внимание!</a:t>
            </a:r>
            <a:r>
              <a:rPr lang="ru-RU" altLang="en-US" sz="200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043305" y="3068955"/>
            <a:ext cx="711962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dirty="0" smtClean="0">
                <a:sym typeface="+mn-ea"/>
              </a:rPr>
              <a:t>ГБОУ школа № 565 Кировского района Санкт-Петербурга</a:t>
            </a:r>
            <a:r>
              <a:rPr lang="ru-RU" u="sng" dirty="0" smtClean="0">
                <a:sym typeface="+mn-ea"/>
              </a:rPr>
              <a:t> </a:t>
            </a:r>
          </a:p>
          <a:p>
            <a:pPr algn="ctr"/>
            <a:r>
              <a:rPr lang="ru-RU" u="sng" dirty="0" smtClean="0">
                <a:sym typeface="+mn-ea"/>
              </a:rPr>
              <a:t/>
            </a:r>
            <a:br>
              <a:rPr lang="ru-RU" u="sng" dirty="0" smtClean="0">
                <a:sym typeface="+mn-ea"/>
              </a:rPr>
            </a:br>
            <a:r>
              <a:rPr lang="ru-RU" u="sng" dirty="0" smtClean="0">
                <a:sym typeface="+mn-ea"/>
              </a:rPr>
              <a:t>Участник проекта</a:t>
            </a:r>
            <a:r>
              <a:rPr lang="ru-RU" dirty="0" smtClean="0">
                <a:sym typeface="+mn-ea"/>
              </a:rPr>
              <a:t>: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ym typeface="+mn-ea"/>
              </a:rPr>
              <a:t>Уланова Виктория, 5 «б» класс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ctr"/>
            <a:r>
              <a:rPr lang="ru-RU" u="sng" dirty="0" smtClean="0">
                <a:sym typeface="+mn-ea"/>
              </a:rPr>
              <a:t/>
            </a:r>
            <a:br>
              <a:rPr lang="ru-RU" u="sng" dirty="0" smtClean="0">
                <a:sym typeface="+mn-ea"/>
              </a:rPr>
            </a:br>
            <a:r>
              <a:rPr lang="ru-RU" u="sng" dirty="0" smtClean="0">
                <a:sym typeface="+mn-ea"/>
              </a:rPr>
              <a:t>Руководители проекта</a:t>
            </a:r>
            <a:r>
              <a:rPr lang="ru-RU" dirty="0" smtClean="0">
                <a:sym typeface="+mn-ea"/>
              </a:rPr>
              <a:t>: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ym typeface="+mn-ea"/>
              </a:rPr>
              <a:t>Власова Валентина Алексеевна, учитель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ym typeface="+mn-ea"/>
              </a:rPr>
              <a:t>Кукса</a:t>
            </a:r>
            <a:r>
              <a:rPr lang="ru-RU" dirty="0" smtClean="0">
                <a:sym typeface="+mn-ea"/>
              </a:rPr>
              <a:t> Константин Евгеньевич, учитель</a:t>
            </a:r>
            <a:endParaRPr lang="ru-RU" altLang="en-US" dirty="0" smtClean="0"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6984776" cy="578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/>
              <a:t>И</a:t>
            </a:r>
            <a:r>
              <a:rPr lang="ru-RU" sz="2000" b="1" dirty="0" smtClean="0"/>
              <a:t>спользуемые источники и литература:</a:t>
            </a:r>
          </a:p>
          <a:p>
            <a:pPr>
              <a:lnSpc>
                <a:spcPct val="120000"/>
              </a:lnSpc>
            </a:pPr>
            <a:endParaRPr lang="ru-RU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err="1" smtClean="0"/>
              <a:t>Наука.рф</a:t>
            </a: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https://xn--80aa3ak5a.xn--p1ai/journal/laboratoriya-gzhel-gde-nauka-sozdaet-krasotu-a-khudozhnikam-pomogayut-tekhnologii/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en-US" dirty="0" smtClean="0"/>
              <a:t>Книга</a:t>
            </a:r>
            <a:r>
              <a:rPr lang="en-US" altLang="ru-RU" dirty="0" smtClean="0"/>
              <a:t> </a:t>
            </a:r>
            <a:r>
              <a:rPr lang="ru-RU" altLang="en-US" dirty="0" smtClean="0"/>
              <a:t>«</a:t>
            </a:r>
            <a:r>
              <a:rPr lang="en-US" altLang="en-US" dirty="0" err="1" smtClean="0"/>
              <a:t>Искусство</a:t>
            </a:r>
            <a:r>
              <a:rPr lang="en-US" altLang="ru-RU" dirty="0" smtClean="0"/>
              <a:t> </a:t>
            </a:r>
            <a:r>
              <a:rPr lang="en-US" altLang="en-US" dirty="0" err="1" smtClean="0"/>
              <a:t>Гжели</a:t>
            </a:r>
            <a:r>
              <a:rPr lang="ru-RU" altLang="en-US" dirty="0" smtClean="0"/>
              <a:t>»</a:t>
            </a:r>
            <a:r>
              <a:rPr lang="en-US" altLang="ru-RU" dirty="0" smtClean="0"/>
              <a:t> - </a:t>
            </a:r>
            <a:r>
              <a:rPr lang="en-US" altLang="en-US" dirty="0" smtClean="0"/>
              <a:t>Якимчук</a:t>
            </a:r>
            <a:r>
              <a:rPr lang="en-US" altLang="ru-RU" dirty="0" smtClean="0"/>
              <a:t> </a:t>
            </a:r>
            <a:r>
              <a:rPr lang="en-US" altLang="en-US" dirty="0" smtClean="0"/>
              <a:t>Н</a:t>
            </a:r>
            <a:r>
              <a:rPr lang="en-US" altLang="ru-RU" dirty="0" smtClean="0"/>
              <a:t>.</a:t>
            </a:r>
            <a:r>
              <a:rPr lang="ru-RU" altLang="en-US" dirty="0" smtClean="0"/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altLang="en-US" dirty="0" smtClean="0"/>
              <a:t>Объединение «Гжель» </a:t>
            </a:r>
            <a:r>
              <a:rPr lang="en-US" altLang="en-US" u="sng" dirty="0" smtClean="0"/>
              <a:t>gzhel.ru</a:t>
            </a:r>
            <a:r>
              <a:rPr lang="ru-RU" altLang="en-US" dirty="0" smtClean="0"/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altLang="en-US" dirty="0" smtClean="0"/>
              <a:t>Гжельский фарфоровый завод </a:t>
            </a:r>
            <a:r>
              <a:rPr lang="en-US" altLang="ru-RU" u="sng" dirty="0" smtClean="0"/>
              <a:t>farfor-gzhel.ru</a:t>
            </a:r>
            <a:r>
              <a:rPr lang="ru-RU" altLang="ru-RU" dirty="0" smtClean="0"/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altLang="en-US" dirty="0" smtClean="0"/>
              <a:t>Каталог продукции «</a:t>
            </a:r>
            <a:r>
              <a:rPr lang="ru-RU" altLang="en-US" dirty="0" smtClean="0">
                <a:sym typeface="+mn-ea"/>
              </a:rPr>
              <a:t>Гжельский фарфоровый завод»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altLang="en-US" dirty="0" smtClean="0">
                <a:sym typeface="+mn-ea"/>
              </a:rPr>
              <a:t>Каталог продукции «Объединение «Гжель»</a:t>
            </a:r>
            <a:endParaRPr lang="en-US" altLang="ru-RU" u="sng" dirty="0" smtClean="0"/>
          </a:p>
          <a:p>
            <a:pPr marL="342900" indent="-342900">
              <a:buAutoNum type="arabicPeriod"/>
            </a:pPr>
            <a:endParaRPr lang="ru-RU" altLang="en-US" dirty="0" smtClean="0"/>
          </a:p>
          <a:p>
            <a:pPr marL="342900" indent="-342900">
              <a:buAutoNum type="arabicPeriod"/>
            </a:pPr>
            <a:endParaRPr lang="en-US" alt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620688"/>
            <a:ext cx="7272808" cy="554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b="1" dirty="0" smtClean="0"/>
              <a:t>Цель- </a:t>
            </a:r>
            <a:r>
              <a:rPr lang="ru-RU" dirty="0" smtClean="0"/>
              <a:t>расширить представление об искусстве Гжели, углубиться в процесс создания керамического изделия.</a:t>
            </a:r>
            <a:endParaRPr lang="ru-RU" dirty="0"/>
          </a:p>
          <a:p>
            <a:pPr>
              <a:lnSpc>
                <a:spcPct val="110000"/>
              </a:lnSpc>
            </a:pPr>
            <a:endParaRPr lang="ru-RU" dirty="0" smtClean="0"/>
          </a:p>
          <a:p>
            <a:pPr>
              <a:lnSpc>
                <a:spcPct val="110000"/>
              </a:lnSpc>
            </a:pPr>
            <a:r>
              <a:rPr lang="ru-RU" b="1" dirty="0" smtClean="0"/>
              <a:t>Задачи: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Изучить</a:t>
            </a:r>
            <a:r>
              <a:rPr lang="en-US" altLang="ru-RU" dirty="0" smtClean="0"/>
              <a:t> </a:t>
            </a:r>
            <a:r>
              <a:rPr lang="en-US" altLang="en-US" dirty="0" smtClean="0"/>
              <a:t>историю</a:t>
            </a:r>
            <a:r>
              <a:rPr lang="en-US" altLang="ru-RU" dirty="0" smtClean="0"/>
              <a:t> </a:t>
            </a:r>
            <a:r>
              <a:rPr lang="en-US" altLang="en-US" dirty="0" smtClean="0"/>
              <a:t>возникновения</a:t>
            </a:r>
            <a:r>
              <a:rPr lang="en-US" altLang="ru-RU" dirty="0" smtClean="0"/>
              <a:t> </a:t>
            </a:r>
            <a:r>
              <a:rPr lang="en-US" altLang="en-US" dirty="0" smtClean="0"/>
              <a:t>народного</a:t>
            </a:r>
            <a:r>
              <a:rPr lang="en-US" altLang="ru-RU" dirty="0" smtClean="0"/>
              <a:t> </a:t>
            </a:r>
            <a:r>
              <a:rPr lang="en-US" altLang="en-US" dirty="0" smtClean="0"/>
              <a:t>промысла</a:t>
            </a:r>
            <a:r>
              <a:rPr lang="en-US" altLang="ru-RU" dirty="0" smtClean="0"/>
              <a:t> </a:t>
            </a:r>
            <a:r>
              <a:rPr lang="en-US" altLang="en-US" dirty="0" smtClean="0"/>
              <a:t>Гжель</a:t>
            </a:r>
            <a:r>
              <a:rPr lang="en-US" altLang="ru-RU" dirty="0" smtClean="0"/>
              <a:t>, </a:t>
            </a:r>
            <a:r>
              <a:rPr lang="en-US" altLang="en-US" dirty="0" smtClean="0"/>
              <a:t>оценить</a:t>
            </a:r>
            <a:r>
              <a:rPr lang="en-US" altLang="ru-RU" dirty="0" smtClean="0"/>
              <a:t> </a:t>
            </a:r>
            <a:r>
              <a:rPr lang="en-US" altLang="en-US" dirty="0" smtClean="0"/>
              <a:t>значение</a:t>
            </a:r>
            <a:r>
              <a:rPr lang="en-US" altLang="ru-RU" dirty="0" smtClean="0"/>
              <a:t> </a:t>
            </a:r>
            <a:r>
              <a:rPr lang="en-US" altLang="en-US" dirty="0" smtClean="0"/>
              <a:t>Гжели</a:t>
            </a:r>
            <a:r>
              <a:rPr lang="en-US" altLang="ru-RU" dirty="0" smtClean="0"/>
              <a:t> </a:t>
            </a:r>
            <a:r>
              <a:rPr lang="en-US" altLang="en-US" dirty="0" smtClean="0"/>
              <a:t>в</a:t>
            </a:r>
            <a:r>
              <a:rPr lang="en-US" altLang="ru-RU" dirty="0" smtClean="0"/>
              <a:t> </a:t>
            </a:r>
            <a:r>
              <a:rPr lang="en-US" altLang="en-US" dirty="0" smtClean="0"/>
              <a:t>истории</a:t>
            </a:r>
            <a:r>
              <a:rPr lang="en-US" altLang="ru-RU" dirty="0" smtClean="0"/>
              <a:t> </a:t>
            </a:r>
            <a:r>
              <a:rPr lang="en-US" altLang="en-US" dirty="0" smtClean="0"/>
              <a:t>и</a:t>
            </a:r>
            <a:r>
              <a:rPr lang="en-US" altLang="ru-RU" dirty="0" smtClean="0"/>
              <a:t> </a:t>
            </a:r>
            <a:r>
              <a:rPr lang="en-US" altLang="en-US" dirty="0" smtClean="0"/>
              <a:t>культуре</a:t>
            </a:r>
            <a:r>
              <a:rPr lang="en-US" altLang="ru-RU" dirty="0" smtClean="0"/>
              <a:t> </a:t>
            </a:r>
            <a:r>
              <a:rPr lang="en-US" altLang="en-US" dirty="0" smtClean="0"/>
              <a:t>нашей</a:t>
            </a:r>
            <a:r>
              <a:rPr lang="en-US" altLang="ru-RU" dirty="0" smtClean="0"/>
              <a:t> </a:t>
            </a:r>
            <a:r>
              <a:rPr lang="en-US" altLang="en-US" dirty="0" smtClean="0"/>
              <a:t>страны</a:t>
            </a:r>
            <a:r>
              <a:rPr lang="en-US" altLang="ru-RU" dirty="0" smtClean="0"/>
              <a:t>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Проанализировать</a:t>
            </a:r>
            <a:r>
              <a:rPr lang="en-US" altLang="ru-RU" dirty="0" smtClean="0"/>
              <a:t> </a:t>
            </a:r>
            <a:r>
              <a:rPr lang="en-US" altLang="en-US" dirty="0" smtClean="0"/>
              <a:t>собранный</a:t>
            </a:r>
            <a:r>
              <a:rPr lang="en-US" altLang="ru-RU" dirty="0" smtClean="0"/>
              <a:t> </a:t>
            </a:r>
            <a:r>
              <a:rPr lang="en-US" altLang="en-US" dirty="0" smtClean="0"/>
              <a:t>материал</a:t>
            </a:r>
            <a:r>
              <a:rPr lang="en-US" altLang="ru-RU" dirty="0" smtClean="0"/>
              <a:t>, </a:t>
            </a:r>
            <a:r>
              <a:rPr lang="en-US" altLang="en-US" dirty="0" smtClean="0"/>
              <a:t>задать</a:t>
            </a:r>
            <a:r>
              <a:rPr lang="en-US" altLang="ru-RU" dirty="0" smtClean="0"/>
              <a:t> </a:t>
            </a:r>
            <a:r>
              <a:rPr lang="en-US" altLang="en-US" dirty="0" smtClean="0"/>
              <a:t>главные</a:t>
            </a:r>
            <a:r>
              <a:rPr lang="en-US" altLang="ru-RU" dirty="0" smtClean="0"/>
              <a:t> </a:t>
            </a:r>
            <a:r>
              <a:rPr lang="en-US" altLang="en-US" dirty="0" smtClean="0"/>
              <a:t>вопросы</a:t>
            </a:r>
            <a:r>
              <a:rPr lang="en-US" altLang="ru-RU" dirty="0" smtClean="0"/>
              <a:t> </a:t>
            </a:r>
            <a:r>
              <a:rPr lang="en-US" altLang="en-US" dirty="0" smtClean="0"/>
              <a:t>для</a:t>
            </a:r>
            <a:r>
              <a:rPr lang="en-US" altLang="ru-RU" dirty="0" smtClean="0"/>
              <a:t> </a:t>
            </a:r>
            <a:r>
              <a:rPr lang="en-US" altLang="en-US" dirty="0" smtClean="0"/>
              <a:t>исследования</a:t>
            </a:r>
            <a:r>
              <a:rPr lang="en-US" altLang="ru-RU" dirty="0" smtClean="0"/>
              <a:t>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Разработать</a:t>
            </a:r>
            <a:r>
              <a:rPr lang="en-US" altLang="ru-RU" dirty="0" smtClean="0"/>
              <a:t> </a:t>
            </a:r>
            <a:r>
              <a:rPr lang="en-US" altLang="en-US" dirty="0" smtClean="0"/>
              <a:t>схему</a:t>
            </a:r>
            <a:r>
              <a:rPr lang="en-US" altLang="ru-RU" dirty="0" smtClean="0"/>
              <a:t> </a:t>
            </a:r>
            <a:r>
              <a:rPr lang="en-US" altLang="en-US" dirty="0" smtClean="0"/>
              <a:t>и</a:t>
            </a:r>
            <a:r>
              <a:rPr lang="en-US" altLang="ru-RU" dirty="0" smtClean="0"/>
              <a:t> </a:t>
            </a:r>
            <a:r>
              <a:rPr lang="en-US" altLang="en-US" dirty="0" smtClean="0"/>
              <a:t>план</a:t>
            </a:r>
            <a:r>
              <a:rPr lang="en-US" altLang="ru-RU" dirty="0" smtClean="0"/>
              <a:t> </a:t>
            </a:r>
            <a:r>
              <a:rPr lang="en-US" altLang="en-US" dirty="0" smtClean="0"/>
              <a:t>дальнейших</a:t>
            </a:r>
            <a:r>
              <a:rPr lang="en-US" altLang="ru-RU" dirty="0" smtClean="0"/>
              <a:t> </a:t>
            </a:r>
            <a:r>
              <a:rPr lang="en-US" altLang="en-US" dirty="0" smtClean="0"/>
              <a:t>действий</a:t>
            </a:r>
            <a:r>
              <a:rPr lang="en-US" altLang="ru-RU" dirty="0" smtClean="0"/>
              <a:t>.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Создать</a:t>
            </a:r>
            <a:r>
              <a:rPr lang="en-US" altLang="ru-RU" dirty="0" smtClean="0"/>
              <a:t> </a:t>
            </a:r>
            <a:r>
              <a:rPr lang="en-US" altLang="en-US" dirty="0" smtClean="0"/>
              <a:t>презентацию</a:t>
            </a:r>
            <a:r>
              <a:rPr lang="en-US" altLang="ru-RU" dirty="0" smtClean="0"/>
              <a:t> </a:t>
            </a:r>
            <a:r>
              <a:rPr lang="en-US" altLang="en-US" dirty="0" smtClean="0"/>
              <a:t>«Искусство</a:t>
            </a:r>
            <a:r>
              <a:rPr lang="en-US" altLang="ru-RU" dirty="0" smtClean="0"/>
              <a:t> </a:t>
            </a:r>
            <a:r>
              <a:rPr lang="en-US" altLang="en-US" dirty="0" smtClean="0"/>
              <a:t>обжига</a:t>
            </a:r>
            <a:r>
              <a:rPr lang="en-US" altLang="ru-RU" dirty="0" smtClean="0"/>
              <a:t> </a:t>
            </a:r>
            <a:r>
              <a:rPr lang="en-US" altLang="en-US" dirty="0" smtClean="0"/>
              <a:t>Гжели»</a:t>
            </a:r>
            <a:r>
              <a:rPr lang="en-US" altLang="ru-RU" dirty="0" smtClean="0"/>
              <a:t>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Представить</a:t>
            </a:r>
            <a:r>
              <a:rPr lang="en-US" altLang="ru-RU" dirty="0" smtClean="0"/>
              <a:t> </a:t>
            </a:r>
            <a:r>
              <a:rPr lang="en-US" altLang="en-US" dirty="0" smtClean="0"/>
              <a:t>одноклассникам</a:t>
            </a:r>
            <a:r>
              <a:rPr lang="en-US" altLang="ru-RU" dirty="0" smtClean="0"/>
              <a:t> </a:t>
            </a:r>
            <a:r>
              <a:rPr lang="en-US" altLang="en-US" dirty="0" smtClean="0"/>
              <a:t>созданную</a:t>
            </a:r>
            <a:r>
              <a:rPr lang="en-US" altLang="ru-RU" dirty="0" smtClean="0"/>
              <a:t> </a:t>
            </a:r>
            <a:r>
              <a:rPr lang="en-US" altLang="en-US" dirty="0" smtClean="0"/>
              <a:t>презентацию</a:t>
            </a:r>
            <a:r>
              <a:rPr lang="en-US" altLang="ru-RU" dirty="0" smtClean="0"/>
              <a:t>, </a:t>
            </a:r>
            <a:r>
              <a:rPr lang="en-US" altLang="en-US" dirty="0" smtClean="0"/>
              <a:t>рассказать</a:t>
            </a:r>
            <a:r>
              <a:rPr lang="en-US" altLang="ru-RU" dirty="0" smtClean="0"/>
              <a:t> </a:t>
            </a:r>
            <a:r>
              <a:rPr lang="en-US" altLang="en-US" dirty="0" smtClean="0"/>
              <a:t>секреты</a:t>
            </a:r>
            <a:r>
              <a:rPr lang="en-US" altLang="ru-RU" dirty="0" smtClean="0"/>
              <a:t> </a:t>
            </a:r>
            <a:r>
              <a:rPr lang="en-US" altLang="en-US" dirty="0" smtClean="0"/>
              <a:t>производства</a:t>
            </a:r>
            <a:r>
              <a:rPr lang="en-US" altLang="ru-RU" dirty="0" smtClean="0"/>
              <a:t>. </a:t>
            </a:r>
          </a:p>
          <a:p>
            <a:pPr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ru-RU" dirty="0" smtClean="0"/>
          </a:p>
          <a:p>
            <a:pPr>
              <a:lnSpc>
                <a:spcPct val="110000"/>
              </a:lnSpc>
            </a:pPr>
            <a:r>
              <a:rPr lang="ru-RU" b="1" dirty="0" smtClean="0"/>
              <a:t>Актуальность </a:t>
            </a:r>
            <a:r>
              <a:rPr lang="ru-RU" dirty="0" smtClean="0"/>
              <a:t>обусловдена</a:t>
            </a:r>
            <a:r>
              <a:rPr lang="ru-RU" b="1" dirty="0" smtClean="0"/>
              <a:t> </a:t>
            </a:r>
            <a:r>
              <a:rPr lang="ru-RU" dirty="0" smtClean="0"/>
              <a:t>из</a:t>
            </a:r>
            <a:r>
              <a:rPr lang="en-US" altLang="en-US" dirty="0"/>
              <a:t>учением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сохранением</a:t>
            </a:r>
            <a:r>
              <a:rPr lang="en-US" altLang="ru-RU" dirty="0"/>
              <a:t> </a:t>
            </a:r>
            <a:r>
              <a:rPr lang="en-US" altLang="en-US" dirty="0"/>
              <a:t>исторической</a:t>
            </a:r>
            <a:r>
              <a:rPr lang="en-US" altLang="ru-RU" dirty="0"/>
              <a:t> </a:t>
            </a:r>
            <a:r>
              <a:rPr lang="en-US" altLang="en-US" dirty="0"/>
              <a:t>памяти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мастерства</a:t>
            </a:r>
            <a:r>
              <a:rPr lang="en-US" altLang="ru-RU" dirty="0"/>
              <a:t> </a:t>
            </a:r>
            <a:r>
              <a:rPr lang="en-US" altLang="en-US" dirty="0"/>
              <a:t>традиционного</a:t>
            </a:r>
            <a:r>
              <a:rPr lang="en-US" altLang="ru-RU" dirty="0"/>
              <a:t> </a:t>
            </a:r>
            <a:r>
              <a:rPr lang="en-US" altLang="en-US" dirty="0"/>
              <a:t>народного</a:t>
            </a:r>
            <a:r>
              <a:rPr lang="en-US" altLang="ru-RU" dirty="0"/>
              <a:t> </a:t>
            </a:r>
            <a:r>
              <a:rPr lang="en-US" altLang="en-US" dirty="0"/>
              <a:t>промысла</a:t>
            </a:r>
            <a:r>
              <a:rPr lang="en-US" altLang="ru-RU" dirty="0"/>
              <a:t> </a:t>
            </a:r>
            <a:r>
              <a:rPr lang="en-US" altLang="en-US" dirty="0"/>
              <a:t>Гжель</a:t>
            </a:r>
            <a:r>
              <a:rPr lang="en-US" altLang="ru-RU" dirty="0"/>
              <a:t>, </a:t>
            </a:r>
            <a:r>
              <a:rPr lang="en-US" altLang="en-US" dirty="0"/>
              <a:t>которое</a:t>
            </a:r>
            <a:r>
              <a:rPr lang="en-US" altLang="ru-RU" dirty="0"/>
              <a:t> </a:t>
            </a:r>
            <a:r>
              <a:rPr lang="en-US" altLang="en-US" dirty="0"/>
              <a:t>прославляет</a:t>
            </a:r>
            <a:r>
              <a:rPr lang="en-US" altLang="ru-RU" dirty="0"/>
              <a:t> </a:t>
            </a:r>
            <a:r>
              <a:rPr lang="en-US" altLang="en-US" dirty="0"/>
              <a:t>нашу</a:t>
            </a:r>
            <a:r>
              <a:rPr lang="en-US" altLang="ru-RU" dirty="0"/>
              <a:t> </a:t>
            </a:r>
            <a:r>
              <a:rPr lang="en-US" altLang="en-US" dirty="0"/>
              <a:t>страну</a:t>
            </a:r>
            <a:r>
              <a:rPr lang="en-US" altLang="ru-RU" dirty="0"/>
              <a:t> </a:t>
            </a:r>
            <a:r>
              <a:rPr lang="en-US" altLang="en-US" dirty="0"/>
              <a:t>не</a:t>
            </a:r>
            <a:r>
              <a:rPr lang="en-US" altLang="ru-RU" dirty="0"/>
              <a:t> </a:t>
            </a:r>
            <a:r>
              <a:rPr lang="en-US" altLang="en-US" dirty="0"/>
              <a:t>одно</a:t>
            </a:r>
            <a:r>
              <a:rPr lang="en-US" altLang="ru-RU" dirty="0"/>
              <a:t> </a:t>
            </a:r>
            <a:r>
              <a:rPr lang="en-US" altLang="en-US" dirty="0"/>
              <a:t>столетие</a:t>
            </a:r>
            <a:r>
              <a:rPr lang="en-US" altLang="ru-RU" dirty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/>
          <p:nvPr/>
        </p:nvPicPr>
        <p:blipFill>
          <a:blip r:embed="rId2"/>
          <a:srcRect l="3362" t="1759" r="4687" b="15271"/>
          <a:stretch>
            <a:fillRect/>
          </a:stretch>
        </p:blipFill>
        <p:spPr>
          <a:xfrm>
            <a:off x="5352757" y="643255"/>
            <a:ext cx="2304256" cy="1260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овое поле 3"/>
          <p:cNvSpPr txBox="1"/>
          <p:nvPr/>
        </p:nvSpPr>
        <p:spPr>
          <a:xfrm>
            <a:off x="239282" y="182880"/>
            <a:ext cx="3174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</a:rPr>
              <a:t>История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505253" y="5111618"/>
            <a:ext cx="4013458" cy="16158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en-US" dirty="0" smtClean="0">
                <a:sym typeface="+mn-ea"/>
              </a:rPr>
              <a:t>В </a:t>
            </a:r>
            <a:r>
              <a:rPr lang="en-US" altLang="ru-RU" dirty="0">
                <a:sym typeface="+mn-ea"/>
              </a:rPr>
              <a:t>XIX </a:t>
            </a:r>
            <a:r>
              <a:rPr lang="en-US" altLang="en-US" dirty="0">
                <a:sym typeface="+mn-ea"/>
              </a:rPr>
              <a:t>век</a:t>
            </a:r>
            <a:r>
              <a:rPr lang="ru-RU" altLang="en-US" dirty="0">
                <a:sym typeface="+mn-ea"/>
              </a:rPr>
              <a:t>е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в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деревне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Володино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появился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первый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завод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по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 err="1">
                <a:sym typeface="+mn-ea"/>
              </a:rPr>
              <a:t>производству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 err="1" smtClean="0">
                <a:sym typeface="+mn-ea"/>
              </a:rPr>
              <a:t>фарфора</a:t>
            </a:r>
            <a:r>
              <a:rPr lang="en-US" altLang="ru-RU" dirty="0" smtClean="0">
                <a:sym typeface="+mn-ea"/>
              </a:rPr>
              <a:t>. </a:t>
            </a:r>
            <a:endParaRPr lang="ru-RU" altLang="ru-RU" dirty="0" smtClean="0"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ru-RU" altLang="en-US" dirty="0" smtClean="0">
                <a:sym typeface="+mn-ea"/>
              </a:rPr>
              <a:t>Р</a:t>
            </a:r>
            <a:r>
              <a:rPr lang="en-US" altLang="en-US" dirty="0" err="1" smtClean="0">
                <a:sym typeface="+mn-ea"/>
              </a:rPr>
              <a:t>оспис</a:t>
            </a:r>
            <a:r>
              <a:rPr lang="ru-RU" altLang="en-US" dirty="0" smtClean="0">
                <a:sym typeface="+mn-ea"/>
              </a:rPr>
              <a:t>ь</a:t>
            </a:r>
            <a:r>
              <a:rPr lang="en-US" altLang="ru-RU" dirty="0" smtClean="0">
                <a:sym typeface="+mn-ea"/>
              </a:rPr>
              <a:t> </a:t>
            </a:r>
            <a:r>
              <a:rPr lang="ru-RU" altLang="en-US" dirty="0" smtClean="0">
                <a:sym typeface="+mn-ea"/>
              </a:rPr>
              <a:t>стала </a:t>
            </a:r>
            <a:r>
              <a:rPr lang="en-US" altLang="en-US" dirty="0" err="1" smtClean="0">
                <a:sym typeface="+mn-ea"/>
              </a:rPr>
              <a:t>бел</a:t>
            </a:r>
            <a:r>
              <a:rPr lang="ru-RU" altLang="en-US" dirty="0" smtClean="0">
                <a:sym typeface="+mn-ea"/>
              </a:rPr>
              <a:t>ой</a:t>
            </a:r>
            <a:r>
              <a:rPr lang="en-US" altLang="ru-RU" dirty="0" smtClean="0">
                <a:sym typeface="+mn-ea"/>
              </a:rPr>
              <a:t> </a:t>
            </a:r>
            <a:r>
              <a:rPr lang="en-US" altLang="en-US" dirty="0" smtClean="0">
                <a:sym typeface="+mn-ea"/>
              </a:rPr>
              <a:t>с</a:t>
            </a:r>
            <a:r>
              <a:rPr lang="en-US" altLang="ru-RU" dirty="0" smtClean="0">
                <a:sym typeface="+mn-ea"/>
              </a:rPr>
              <a:t> </a:t>
            </a:r>
            <a:r>
              <a:rPr lang="en-US" altLang="en-US" dirty="0" err="1" smtClean="0">
                <a:sym typeface="+mn-ea"/>
              </a:rPr>
              <a:t>синими</a:t>
            </a:r>
            <a:r>
              <a:rPr lang="en-US" altLang="ru-RU" dirty="0" smtClean="0">
                <a:sym typeface="+mn-ea"/>
              </a:rPr>
              <a:t> </a:t>
            </a:r>
            <a:r>
              <a:rPr lang="en-US" altLang="en-US" dirty="0" err="1" smtClean="0">
                <a:sym typeface="+mn-ea"/>
              </a:rPr>
              <a:t>цветочными</a:t>
            </a:r>
            <a:r>
              <a:rPr lang="en-US" altLang="ru-RU" dirty="0" smtClean="0">
                <a:sym typeface="+mn-ea"/>
              </a:rPr>
              <a:t> </a:t>
            </a:r>
            <a:r>
              <a:rPr lang="en-US" altLang="en-US" dirty="0" err="1" smtClean="0">
                <a:sym typeface="+mn-ea"/>
              </a:rPr>
              <a:t>узорами</a:t>
            </a:r>
            <a:r>
              <a:rPr lang="en-US" altLang="ru-RU" dirty="0" smtClean="0">
                <a:sym typeface="+mn-ea"/>
              </a:rPr>
              <a:t>. </a:t>
            </a:r>
            <a:endParaRPr lang="en-US" altLang="ru-RU" dirty="0">
              <a:sym typeface="+mn-ea"/>
            </a:endParaRPr>
          </a:p>
        </p:txBody>
      </p:sp>
      <p:pic>
        <p:nvPicPr>
          <p:cNvPr id="7" name="Изображение 6" descr="кувш"/>
          <p:cNvPicPr>
            <a:picLocks noChangeAspect="1"/>
          </p:cNvPicPr>
          <p:nvPr/>
        </p:nvPicPr>
        <p:blipFill>
          <a:blip r:embed="rId3"/>
          <a:srcRect r="53867"/>
          <a:stretch>
            <a:fillRect/>
          </a:stretch>
        </p:blipFill>
        <p:spPr>
          <a:xfrm>
            <a:off x="1602504" y="2493759"/>
            <a:ext cx="1666189" cy="2369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Изображение 7" descr="кувш2"/>
          <p:cNvPicPr>
            <a:picLocks noChangeAspect="1"/>
          </p:cNvPicPr>
          <p:nvPr/>
        </p:nvPicPr>
        <p:blipFill>
          <a:blip r:embed="rId4"/>
          <a:srcRect l="43683"/>
          <a:stretch>
            <a:fillRect/>
          </a:stretch>
        </p:blipFill>
        <p:spPr>
          <a:xfrm>
            <a:off x="5638226" y="2493759"/>
            <a:ext cx="1698982" cy="2369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трелка вправо 5"/>
          <p:cNvSpPr/>
          <p:nvPr/>
        </p:nvSpPr>
        <p:spPr>
          <a:xfrm>
            <a:off x="748712" y="2097715"/>
            <a:ext cx="7776864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4894" y="1917695"/>
            <a:ext cx="84133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4608" y="2550827"/>
            <a:ext cx="94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1339 г.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21120" y="1917695"/>
            <a:ext cx="84133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009019" y="2486747"/>
            <a:ext cx="88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r>
              <a:rPr lang="ru-RU" dirty="0" smtClean="0"/>
              <a:t> век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009019" y="3646269"/>
            <a:ext cx="887725" cy="1796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04539" y="5123191"/>
            <a:ext cx="4116581" cy="15926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dirty="0" err="1">
                <a:sym typeface="+mn-ea"/>
              </a:rPr>
              <a:t>Изначально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 err="1">
                <a:sym typeface="+mn-ea"/>
              </a:rPr>
              <a:t>Гжелью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 err="1">
                <a:sym typeface="+mn-ea"/>
              </a:rPr>
              <a:t>называлась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 err="1" smtClean="0">
                <a:sym typeface="+mn-ea"/>
              </a:rPr>
              <a:t>деревня</a:t>
            </a:r>
            <a:r>
              <a:rPr lang="en-US" altLang="ru-RU" dirty="0" smtClean="0">
                <a:sym typeface="+mn-ea"/>
              </a:rPr>
              <a:t> </a:t>
            </a:r>
            <a:r>
              <a:rPr lang="en-US" altLang="en-US" dirty="0" err="1">
                <a:sym typeface="+mn-ea"/>
              </a:rPr>
              <a:t>недалеко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 err="1">
                <a:sym typeface="+mn-ea"/>
              </a:rPr>
              <a:t>от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 err="1">
                <a:sym typeface="+mn-ea"/>
              </a:rPr>
              <a:t>Москвы</a:t>
            </a:r>
            <a:r>
              <a:rPr lang="ru-RU" altLang="en-US" dirty="0">
                <a:sym typeface="+mn-ea"/>
              </a:rPr>
              <a:t>. Там добывали глину, лепили посуду, обжигали в домашней печи</a:t>
            </a:r>
            <a:r>
              <a:rPr lang="ru-RU" altLang="en-US" dirty="0" smtClean="0">
                <a:sym typeface="+mn-ea"/>
              </a:rPr>
              <a:t>.</a:t>
            </a:r>
            <a:r>
              <a:rPr lang="en-US" altLang="en-US" dirty="0">
                <a:sym typeface="+mn-ea"/>
              </a:rPr>
              <a:t> </a:t>
            </a:r>
            <a:endParaRPr lang="ru-RU" altLang="en-US" dirty="0" smtClean="0"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ru-RU" altLang="en-US" dirty="0" smtClean="0">
                <a:sym typeface="+mn-ea"/>
              </a:rPr>
              <a:t>Долгое </a:t>
            </a:r>
            <a:r>
              <a:rPr lang="ru-RU" altLang="en-US" dirty="0">
                <a:sym typeface="+mn-ea"/>
              </a:rPr>
              <a:t>время Гжель была цветной.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/>
          <p:nvPr/>
        </p:nvPicPr>
        <p:blipFill>
          <a:blip r:embed="rId2"/>
          <a:srcRect l="21422" t="6554" r="27681" b="12734"/>
          <a:stretch>
            <a:fillRect/>
          </a:stretch>
        </p:blipFill>
        <p:spPr>
          <a:xfrm>
            <a:off x="683568" y="1927147"/>
            <a:ext cx="3240360" cy="2994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Молочник сливочник &quot;Летняя фантазия&quot; 250 мл гжель фарфор ручная работа  сделано в России купить на OZON по низкой цене (441460771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t="3194" r="5976" b="4679"/>
          <a:stretch>
            <a:fillRect/>
          </a:stretch>
        </p:blipFill>
        <p:spPr bwMode="auto">
          <a:xfrm>
            <a:off x="5341850" y="1906492"/>
            <a:ext cx="2952328" cy="3035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Изображение 8"/>
          <p:cNvPicPr/>
          <p:nvPr/>
        </p:nvPicPr>
        <p:blipFill>
          <a:blip r:embed="rId4"/>
          <a:stretch>
            <a:fillRect/>
          </a:stretch>
        </p:blipFill>
        <p:spPr>
          <a:xfrm>
            <a:off x="4040147" y="3780801"/>
            <a:ext cx="1266825" cy="1147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право 6"/>
          <p:cNvSpPr/>
          <p:nvPr/>
        </p:nvSpPr>
        <p:spPr>
          <a:xfrm>
            <a:off x="4313519" y="2996952"/>
            <a:ext cx="720080" cy="47399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837565" y="404495"/>
            <a:ext cx="71805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b="1" dirty="0"/>
              <a:t>На заводе любое изделие проходит 6 </a:t>
            </a:r>
            <a:r>
              <a:rPr lang="ru-RU" altLang="en-US" b="1" dirty="0" smtClean="0"/>
              <a:t>этапов:</a:t>
            </a:r>
            <a:endParaRPr lang="ru-RU" altLang="en-US" b="1" dirty="0"/>
          </a:p>
          <a:p>
            <a:endParaRPr lang="ru-RU" altLang="en-US" b="1" dirty="0"/>
          </a:p>
          <a:p>
            <a:endParaRPr lang="ru-RU" altLang="en-US" b="1" dirty="0"/>
          </a:p>
        </p:txBody>
      </p:sp>
      <p:sp>
        <p:nvSpPr>
          <p:cNvPr id="3" name="Овал 2"/>
          <p:cNvSpPr/>
          <p:nvPr/>
        </p:nvSpPr>
        <p:spPr>
          <a:xfrm>
            <a:off x="1259840" y="4149090"/>
            <a:ext cx="1656080" cy="151257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Овал 4"/>
          <p:cNvSpPr/>
          <p:nvPr/>
        </p:nvSpPr>
        <p:spPr>
          <a:xfrm>
            <a:off x="3491865" y="1628775"/>
            <a:ext cx="1656080" cy="151257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6" name="Овал 5"/>
          <p:cNvSpPr/>
          <p:nvPr/>
        </p:nvSpPr>
        <p:spPr>
          <a:xfrm>
            <a:off x="5723890" y="1628775"/>
            <a:ext cx="1656080" cy="151257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7" name="Овал 6"/>
          <p:cNvSpPr/>
          <p:nvPr/>
        </p:nvSpPr>
        <p:spPr>
          <a:xfrm>
            <a:off x="3599815" y="4149090"/>
            <a:ext cx="1656080" cy="151257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8" name="Овал 7"/>
          <p:cNvSpPr/>
          <p:nvPr/>
        </p:nvSpPr>
        <p:spPr>
          <a:xfrm>
            <a:off x="1252220" y="1628775"/>
            <a:ext cx="1656080" cy="151257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9" name="Овал 8"/>
          <p:cNvSpPr/>
          <p:nvPr/>
        </p:nvSpPr>
        <p:spPr>
          <a:xfrm>
            <a:off x="5723890" y="4149090"/>
            <a:ext cx="1656080" cy="151257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 sz="2400" dirty="0"/>
          </a:p>
        </p:txBody>
      </p:sp>
      <p:cxnSp>
        <p:nvCxnSpPr>
          <p:cNvPr id="10" name="Криволинейное соединение 9"/>
          <p:cNvCxnSpPr>
            <a:stCxn id="6" idx="6"/>
            <a:endCxn id="9" idx="6"/>
          </p:cNvCxnSpPr>
          <p:nvPr/>
        </p:nvCxnSpPr>
        <p:spPr>
          <a:xfrm>
            <a:off x="7379970" y="2385060"/>
            <a:ext cx="12700" cy="2520315"/>
          </a:xfrm>
          <a:prstGeom prst="curvedConnector3">
            <a:avLst>
              <a:gd name="adj1" fmla="val 6912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8" idx="6"/>
            <a:endCxn id="5" idx="2"/>
          </p:cNvCxnSpPr>
          <p:nvPr/>
        </p:nvCxnSpPr>
        <p:spPr>
          <a:xfrm>
            <a:off x="2908300" y="2385060"/>
            <a:ext cx="5835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6"/>
            <a:endCxn id="6" idx="2"/>
          </p:cNvCxnSpPr>
          <p:nvPr/>
        </p:nvCxnSpPr>
        <p:spPr>
          <a:xfrm>
            <a:off x="5147945" y="2385060"/>
            <a:ext cx="5759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2"/>
            <a:endCxn id="7" idx="6"/>
          </p:cNvCxnSpPr>
          <p:nvPr/>
        </p:nvCxnSpPr>
        <p:spPr>
          <a:xfrm flipH="1">
            <a:off x="5255895" y="4905375"/>
            <a:ext cx="4679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3" idx="6"/>
          </p:cNvCxnSpPr>
          <p:nvPr/>
        </p:nvCxnSpPr>
        <p:spPr>
          <a:xfrm flipH="1" flipV="1">
            <a:off x="2915920" y="4905375"/>
            <a:ext cx="647700" cy="35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Текстовое поле 20"/>
          <p:cNvSpPr txBox="1"/>
          <p:nvPr/>
        </p:nvSpPr>
        <p:spPr>
          <a:xfrm>
            <a:off x="1446212" y="2103005"/>
            <a:ext cx="1283335" cy="455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800" dirty="0"/>
              <a:t>Глина</a:t>
            </a:r>
          </a:p>
        </p:txBody>
      </p:sp>
      <p:sp>
        <p:nvSpPr>
          <p:cNvPr id="22" name="Текстовое поле 21"/>
          <p:cNvSpPr txBox="1"/>
          <p:nvPr/>
        </p:nvSpPr>
        <p:spPr>
          <a:xfrm>
            <a:off x="3779520" y="1988820"/>
            <a:ext cx="3048000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altLang="en-US" sz="2400"/>
              <a:t>Литьё </a:t>
            </a:r>
            <a:br>
              <a:rPr lang="ru-RU" altLang="en-US" sz="2400"/>
            </a:br>
            <a:r>
              <a:rPr lang="ru-RU" altLang="en-US" sz="2400"/>
              <a:t>формы</a:t>
            </a:r>
          </a:p>
        </p:txBody>
      </p:sp>
      <p:sp>
        <p:nvSpPr>
          <p:cNvPr id="23" name="Текстовое поле 22"/>
          <p:cNvSpPr txBox="1"/>
          <p:nvPr/>
        </p:nvSpPr>
        <p:spPr>
          <a:xfrm>
            <a:off x="5814060" y="2154872"/>
            <a:ext cx="304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dirty="0"/>
              <a:t>Обжиг №1</a:t>
            </a:r>
          </a:p>
        </p:txBody>
      </p:sp>
      <p:sp>
        <p:nvSpPr>
          <p:cNvPr id="24" name="Текстовое поле 23"/>
          <p:cNvSpPr txBox="1"/>
          <p:nvPr/>
        </p:nvSpPr>
        <p:spPr>
          <a:xfrm>
            <a:off x="1331595" y="4653280"/>
            <a:ext cx="304800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altLang="en-US" sz="2400" dirty="0"/>
              <a:t>Обжиг №2</a:t>
            </a:r>
          </a:p>
        </p:txBody>
      </p:sp>
      <p:sp>
        <p:nvSpPr>
          <p:cNvPr id="25" name="Текстовое поле 24"/>
          <p:cNvSpPr txBox="1"/>
          <p:nvPr/>
        </p:nvSpPr>
        <p:spPr>
          <a:xfrm>
            <a:off x="3743642" y="4692967"/>
            <a:ext cx="1368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dirty="0"/>
              <a:t>Роспись</a:t>
            </a:r>
          </a:p>
        </p:txBody>
      </p:sp>
      <p:sp>
        <p:nvSpPr>
          <p:cNvPr id="27" name="Текстовое поле 26"/>
          <p:cNvSpPr txBox="1"/>
          <p:nvPr/>
        </p:nvSpPr>
        <p:spPr>
          <a:xfrm>
            <a:off x="4290060" y="533590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814060" y="469296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Фуксин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755015" y="548640"/>
            <a:ext cx="3048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b="1" u="sng"/>
              <a:t>Глина</a:t>
            </a:r>
          </a:p>
        </p:txBody>
      </p:sp>
      <p:pic>
        <p:nvPicPr>
          <p:cNvPr id="2052" name="Picture 4" descr="https://xn--80aa3ak5a.xn--p1ai/upload/medialibrary/653/ha0i8f2sgzf2i9y9m3mjwbyf6en6uml7/Gzhel-30-1400x9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1"/>
          <a:stretch>
            <a:fillRect/>
          </a:stretch>
        </p:blipFill>
        <p:spPr bwMode="auto">
          <a:xfrm>
            <a:off x="4283710" y="2924810"/>
            <a:ext cx="4720590" cy="3435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Текстовое поле 3"/>
          <p:cNvSpPr txBox="1"/>
          <p:nvPr/>
        </p:nvSpPr>
        <p:spPr>
          <a:xfrm>
            <a:off x="763905" y="1513840"/>
            <a:ext cx="7397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ru-RU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539115" y="1268730"/>
            <a:ext cx="8042473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 err="1"/>
              <a:t>Основой</a:t>
            </a:r>
            <a:r>
              <a:rPr lang="en-US" altLang="ru-RU" dirty="0"/>
              <a:t> </a:t>
            </a:r>
            <a:r>
              <a:rPr lang="en-US" altLang="en-US" dirty="0" err="1"/>
              <a:t>для</a:t>
            </a:r>
            <a:r>
              <a:rPr lang="en-US" altLang="ru-RU" dirty="0"/>
              <a:t> </a:t>
            </a:r>
            <a:r>
              <a:rPr lang="en-US" altLang="en-US" dirty="0" err="1"/>
              <a:t>производства</a:t>
            </a:r>
            <a:r>
              <a:rPr lang="en-US" altLang="ru-RU" dirty="0"/>
              <a:t> </a:t>
            </a:r>
            <a:r>
              <a:rPr lang="en-US" altLang="en-US" dirty="0" err="1"/>
              <a:t>гжельской</a:t>
            </a:r>
            <a:r>
              <a:rPr lang="en-US" altLang="ru-RU" dirty="0"/>
              <a:t> </a:t>
            </a:r>
            <a:r>
              <a:rPr lang="en-US" altLang="en-US" dirty="0" err="1"/>
              <a:t>керамики</a:t>
            </a:r>
            <a:r>
              <a:rPr lang="en-US" altLang="ru-RU" dirty="0"/>
              <a:t> </a:t>
            </a:r>
            <a:r>
              <a:rPr lang="en-US" altLang="en-US" dirty="0" err="1"/>
              <a:t>служит</a:t>
            </a:r>
            <a:r>
              <a:rPr lang="en-US" altLang="ru-RU" dirty="0"/>
              <a:t> </a:t>
            </a:r>
            <a:r>
              <a:rPr lang="en-US" altLang="en-US" dirty="0" err="1"/>
              <a:t>особая</a:t>
            </a:r>
            <a:r>
              <a:rPr lang="en-US" altLang="ru-RU" dirty="0"/>
              <a:t> </a:t>
            </a:r>
            <a:r>
              <a:rPr lang="en-US" altLang="en-US" dirty="0" err="1"/>
              <a:t>белая</a:t>
            </a:r>
            <a:r>
              <a:rPr lang="en-US" altLang="ru-RU" dirty="0"/>
              <a:t> </a:t>
            </a:r>
            <a:r>
              <a:rPr lang="en-US" altLang="en-US" dirty="0" err="1"/>
              <a:t>глина</a:t>
            </a:r>
            <a:r>
              <a:rPr lang="en-US" altLang="ru-RU" dirty="0"/>
              <a:t>, </a:t>
            </a:r>
            <a:r>
              <a:rPr lang="en-US" altLang="en-US" dirty="0" err="1"/>
              <a:t>которая</a:t>
            </a:r>
            <a:r>
              <a:rPr lang="en-US" altLang="ru-RU" dirty="0"/>
              <a:t> </a:t>
            </a:r>
            <a:r>
              <a:rPr lang="en-US" altLang="en-US" dirty="0" err="1"/>
              <a:t>добывается</a:t>
            </a:r>
            <a:r>
              <a:rPr lang="en-US" altLang="ru-RU" dirty="0"/>
              <a:t>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 err="1"/>
              <a:t>районе</a:t>
            </a:r>
            <a:r>
              <a:rPr lang="en-US" altLang="ru-RU" dirty="0"/>
              <a:t> </a:t>
            </a:r>
            <a:r>
              <a:rPr lang="en-US" altLang="en-US" dirty="0" err="1"/>
              <a:t>Гжели</a:t>
            </a:r>
            <a:r>
              <a:rPr lang="en-US" altLang="ru-RU" dirty="0"/>
              <a:t>.</a:t>
            </a:r>
          </a:p>
          <a:p>
            <a:pPr>
              <a:lnSpc>
                <a:spcPct val="150000"/>
              </a:lnSpc>
            </a:pPr>
            <a:r>
              <a:rPr lang="ru-RU" altLang="en-US" dirty="0"/>
              <a:t>С 17 века считалось, что Гжельские глины самые чистые, лучшие. </a:t>
            </a:r>
          </a:p>
        </p:txBody>
      </p:sp>
      <p:pic>
        <p:nvPicPr>
          <p:cNvPr id="8" name="Изображение 7"/>
          <p:cNvPicPr/>
          <p:nvPr/>
        </p:nvPicPr>
        <p:blipFill>
          <a:blip r:embed="rId3"/>
          <a:srcRect r="5415"/>
          <a:stretch>
            <a:fillRect/>
          </a:stretch>
        </p:blipFill>
        <p:spPr>
          <a:xfrm>
            <a:off x="251460" y="3357245"/>
            <a:ext cx="3820160" cy="2449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10nauki.ru/upload/iblock/41a/xlm9pc5urbtppn3lmrno384ccyan6r9f/Gzhel-25-1400x9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" r="7416"/>
          <a:stretch>
            <a:fillRect/>
          </a:stretch>
        </p:blipFill>
        <p:spPr bwMode="auto">
          <a:xfrm>
            <a:off x="3923928" y="2132856"/>
            <a:ext cx="4915535" cy="3665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Текстовое поле 1"/>
          <p:cNvSpPr txBox="1"/>
          <p:nvPr/>
        </p:nvSpPr>
        <p:spPr>
          <a:xfrm>
            <a:off x="467360" y="47688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b="1" u="sng"/>
              <a:t>Литьё формы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39115" y="1259205"/>
            <a:ext cx="817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dirty="0"/>
              <a:t>Глину превращают в глиняную смесь - </a:t>
            </a:r>
            <a:r>
              <a:rPr lang="ru-RU" altLang="en-US" dirty="0" err="1"/>
              <a:t>шликер</a:t>
            </a:r>
            <a:r>
              <a:rPr lang="ru-RU" altLang="en-US" dirty="0"/>
              <a:t>. Затем </a:t>
            </a:r>
            <a:r>
              <a:rPr lang="ru-RU" altLang="en-US" dirty="0" err="1"/>
              <a:t>шликер</a:t>
            </a:r>
            <a:r>
              <a:rPr lang="ru-RU" altLang="en-US" dirty="0"/>
              <a:t> заливают в готовую гипсовую форму. </a:t>
            </a:r>
            <a:endParaRPr lang="ru-RU" altLang="en-US" dirty="0" smtClean="0"/>
          </a:p>
        </p:txBody>
      </p:sp>
      <p:pic>
        <p:nvPicPr>
          <p:cNvPr id="4" name="Изображени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539115" y="2132856"/>
            <a:ext cx="3222625" cy="2228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67360" y="4597747"/>
            <a:ext cx="329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en-US" dirty="0" smtClean="0"/>
              <a:t>Внутри </a:t>
            </a:r>
            <a:r>
              <a:rPr lang="ru-RU" altLang="en-US" dirty="0"/>
              <a:t>смесь высыхает, становится твердой, </a:t>
            </a:r>
            <a:r>
              <a:rPr lang="ru-RU" altLang="en-US" dirty="0" smtClean="0"/>
              <a:t>приобретает </a:t>
            </a:r>
            <a:r>
              <a:rPr lang="ru-RU" altLang="en-US" dirty="0"/>
              <a:t>нужную </a:t>
            </a:r>
            <a:r>
              <a:rPr lang="ru-RU" altLang="en-US" dirty="0" smtClean="0"/>
              <a:t>форму</a:t>
            </a:r>
            <a:endParaRPr lang="ru-RU" altLang="en-US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94970" y="404495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b="1" u="sng"/>
              <a:t>Обжиг № 1 </a:t>
            </a:r>
          </a:p>
        </p:txBody>
      </p:sp>
      <p:pic>
        <p:nvPicPr>
          <p:cNvPr id="2058" name="Picture 10" descr="Это очень интересно: как делают любимую Гжель? | Гжель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1"/>
          <a:stretch>
            <a:fillRect/>
          </a:stretch>
        </p:blipFill>
        <p:spPr bwMode="auto">
          <a:xfrm>
            <a:off x="4283968" y="2132856"/>
            <a:ext cx="4458970" cy="4011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Текстовое поле 4"/>
          <p:cNvSpPr txBox="1"/>
          <p:nvPr/>
        </p:nvSpPr>
        <p:spPr>
          <a:xfrm>
            <a:off x="394970" y="1052830"/>
            <a:ext cx="7958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en-US" dirty="0"/>
              <a:t>Первый обжиг глиняных изделий - утильный обжиг. </a:t>
            </a:r>
          </a:p>
          <a:p>
            <a:pPr>
              <a:lnSpc>
                <a:spcPct val="150000"/>
              </a:lnSpc>
            </a:pPr>
            <a:r>
              <a:rPr lang="ru-RU" altLang="en-US" dirty="0" smtClean="0">
                <a:sym typeface="+mn-ea"/>
              </a:rPr>
              <a:t>Изделия </a:t>
            </a:r>
            <a:r>
              <a:rPr lang="ru-RU" altLang="en-US" dirty="0">
                <a:sym typeface="+mn-ea"/>
              </a:rPr>
              <a:t>становится прочным, могут уменьшиться в размере. </a:t>
            </a:r>
          </a:p>
          <a:p>
            <a:endParaRPr lang="ru-RU" altLang="en-US" dirty="0"/>
          </a:p>
        </p:txBody>
      </p:sp>
      <p:pic>
        <p:nvPicPr>
          <p:cNvPr id="3" name="Изображение 2"/>
          <p:cNvPicPr/>
          <p:nvPr/>
        </p:nvPicPr>
        <p:blipFill>
          <a:blip r:embed="rId3"/>
          <a:srcRect r="12543"/>
          <a:stretch>
            <a:fillRect/>
          </a:stretch>
        </p:blipFill>
        <p:spPr>
          <a:xfrm>
            <a:off x="500730" y="2132856"/>
            <a:ext cx="3462020" cy="2949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22390" y="5271591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en-US" dirty="0"/>
              <a:t>Происходит при температуре 900</a:t>
            </a:r>
            <a:r>
              <a:rPr lang="en-US" altLang="en-US" dirty="0">
                <a:sym typeface="+mn-ea"/>
              </a:rPr>
              <a:t>℃</a:t>
            </a:r>
            <a:r>
              <a:rPr lang="ru-RU" altLang="en-US" dirty="0">
                <a:sym typeface="+mn-ea"/>
              </a:rPr>
              <a:t> в большой печи.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131</TotalTime>
  <Words>512</Words>
  <Application>Microsoft Office PowerPoint</Application>
  <PresentationFormat>Экран (4:3)</PresentationFormat>
  <Paragraphs>80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Искусство обжига Гжели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Хозяинова Валентина Алексеевна</dc:creator>
  <cp:lastModifiedBy>Хозяинова Валентина Алексеевна</cp:lastModifiedBy>
  <cp:revision>42</cp:revision>
  <dcterms:created xsi:type="dcterms:W3CDTF">2026-02-02T10:54:00Z</dcterms:created>
  <dcterms:modified xsi:type="dcterms:W3CDTF">2026-03-27T10:49:25Z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650439F4281B4D30A9D82E5ED4CD00E2_12</vt:lpwstr>
  </property>
  <property fmtid="{D5CDD505-2E9C-101B-9397-08002B2CF9AE}" pid="3" name="KSOProductBuildVer">
    <vt:lpwstr>1049-12.2.0.23197</vt:lpwstr>
  </property>
</Properties>
</file>