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21383625"/>
  <p:notesSz cx="6858000" cy="9144000"/>
  <p:defaultTextStyle>
    <a:defPPr>
      <a:defRPr lang="ru-RU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33" d="100"/>
          <a:sy n="33" d="100"/>
        </p:scale>
        <p:origin x="2346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6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0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4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7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9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8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7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2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7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8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2417-AD78-4CC6-B0F8-60A30E9A19D9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7DCC-045C-4776-AD82-33C69BF57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4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-380551" y="9340009"/>
            <a:ext cx="9107424" cy="84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Эксперименты </a:t>
            </a:r>
            <a:r>
              <a:rPr lang="ru-RU" dirty="0" smtClean="0"/>
              <a:t>из </a:t>
            </a:r>
            <a:r>
              <a:rPr lang="ru-RU" dirty="0"/>
              <a:t>Х</a:t>
            </a:r>
            <a:r>
              <a:rPr lang="ru-RU" dirty="0" smtClean="0"/>
              <a:t>оккайдо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383" y="4488258"/>
            <a:ext cx="3771999" cy="2782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63853" y="117688"/>
            <a:ext cx="7518688" cy="3970318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Плесень – это колония одноклеточного грибка, поражающего различные поверхности, предметы и продукты. Плесень появляется при влажности более 70 %, регулярном застое воздуха и при температуре до 21°С. 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8549868" y="3955667"/>
            <a:ext cx="7518688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Строение плесневых грибов.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1" y="6220248"/>
            <a:ext cx="5506456" cy="30224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0016" y="10365934"/>
            <a:ext cx="9377145" cy="120032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Образец – слизневая плесень </a:t>
            </a:r>
            <a:r>
              <a:rPr lang="en-US" sz="3600" b="1" dirty="0" smtClean="0"/>
              <a:t>Physarum polycephalum</a:t>
            </a:r>
            <a:endParaRPr lang="ru-RU" sz="3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89790" y="11820289"/>
            <a:ext cx="4687372" cy="637097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Эксперимент№</a:t>
            </a:r>
            <a:r>
              <a:rPr lang="en-US" sz="2400" dirty="0" smtClean="0"/>
              <a:t>2</a:t>
            </a:r>
            <a:endParaRPr lang="ru-RU" sz="2400" dirty="0" smtClean="0"/>
          </a:p>
          <a:p>
            <a:pPr lvl="0"/>
            <a:r>
              <a:rPr lang="ru-RU" sz="2400" dirty="0" smtClean="0"/>
              <a:t>Профессор </a:t>
            </a:r>
            <a:r>
              <a:rPr lang="ru-RU" sz="2400" dirty="0" err="1"/>
              <a:t>Тошиюки</a:t>
            </a:r>
            <a:r>
              <a:rPr lang="ru-RU" sz="2400" dirty="0"/>
              <a:t> </a:t>
            </a:r>
            <a:r>
              <a:rPr lang="ru-RU" sz="2400" dirty="0" err="1"/>
              <a:t>Накагаки</a:t>
            </a:r>
            <a:r>
              <a:rPr lang="ru-RU" sz="2400" dirty="0"/>
              <a:t>, биолог и физик из японского университета Хоккайдо</a:t>
            </a:r>
            <a:r>
              <a:rPr lang="en-US" sz="2400" dirty="0" smtClean="0"/>
              <a:t> </a:t>
            </a:r>
            <a:r>
              <a:rPr lang="ru-RU" sz="2400" dirty="0" smtClean="0"/>
              <a:t> поместил в лабиринт слизневую плесень. Через 4 часа она полностью заполнила лабиринт. Затем он разделил </a:t>
            </a:r>
            <a:r>
              <a:rPr lang="ru-RU" sz="2400" dirty="0"/>
              <a:t>плесень и взял маленький кусочек слизевика. Он поместил его в миску и разместил сахар перед выходом из лабиринта. Далее случилось необъяснимое. Плесень не стала обследовать лабиринт, а прошла самым коротким путём до сахара! </a:t>
            </a:r>
            <a:r>
              <a:rPr lang="ru-RU" sz="2400" dirty="0" smtClean="0"/>
              <a:t>Слизевик </a:t>
            </a:r>
            <a:r>
              <a:rPr lang="ru-RU" sz="2400" dirty="0"/>
              <a:t>выбрал кратчайший путь.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6" y="17228458"/>
            <a:ext cx="4546283" cy="308704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0017" y="11825732"/>
            <a:ext cx="4502612" cy="526297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Эксперимент№1</a:t>
            </a:r>
          </a:p>
          <a:p>
            <a:pPr lvl="0"/>
            <a:r>
              <a:rPr lang="ru-RU" sz="2400" dirty="0"/>
              <a:t>О</a:t>
            </a:r>
            <a:r>
              <a:rPr lang="ru-RU" sz="2400" dirty="0" smtClean="0"/>
              <a:t>бразец плесени подвергался </a:t>
            </a:r>
            <a:r>
              <a:rPr lang="ru-RU" sz="2400" dirty="0"/>
              <a:t>внезапному воздействию холодного и сухого воздуха </a:t>
            </a:r>
            <a:r>
              <a:rPr lang="ru-RU" sz="2400" dirty="0" smtClean="0"/>
              <a:t>с </a:t>
            </a:r>
            <a:r>
              <a:rPr lang="ru-RU" sz="2400" dirty="0"/>
              <a:t>равными </a:t>
            </a:r>
            <a:r>
              <a:rPr lang="ru-RU" sz="2400" dirty="0" smtClean="0"/>
              <a:t>интервалами, </a:t>
            </a:r>
            <a:r>
              <a:rPr lang="ru-RU" sz="2400" dirty="0"/>
              <a:t>в ходе которого плесень сильно замедляла интенсивность роста. После нескольких интервалов слизневая плесень начала «предугадывать» момент, в который она должна была подвергнуться </a:t>
            </a:r>
            <a:r>
              <a:rPr lang="ru-RU" sz="2400" dirty="0" smtClean="0"/>
              <a:t>воздействию, </a:t>
            </a:r>
            <a:r>
              <a:rPr lang="ru-RU" sz="2400" dirty="0"/>
              <a:t>и заранее замедляла свой рост, дабы сэкономить энергию.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6346" y="70617"/>
            <a:ext cx="7518688" cy="5632311"/>
          </a:xfrm>
          <a:prstGeom prst="rect">
            <a:avLst/>
          </a:prstGeom>
          <a:noFill/>
          <a:ln w="254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Создателями первого в мире антибиотика являются Александр Флеминг и немецко-английский биохимик Борис Эрнст </a:t>
            </a:r>
            <a:r>
              <a:rPr lang="ru-RU" sz="3600" dirty="0" err="1" smtClean="0"/>
              <a:t>Чейн</a:t>
            </a:r>
            <a:r>
              <a:rPr lang="ru-RU" sz="3600" dirty="0" smtClean="0"/>
              <a:t>. Чуть позже советским ученым Зинаидой </a:t>
            </a:r>
            <a:r>
              <a:rPr lang="ru-RU" sz="3600" dirty="0" err="1" smtClean="0"/>
              <a:t>Ермольевой</a:t>
            </a:r>
            <a:r>
              <a:rPr lang="ru-RU" sz="3600" dirty="0" smtClean="0"/>
              <a:t> был создан аналог пенициллина. Основной функцией пенициллина является способность вызывать гибель бактерий стафилококка.  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98" y="18445290"/>
            <a:ext cx="3282955" cy="24622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883852" y="13078649"/>
            <a:ext cx="58296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С помощью плесени получают:</a:t>
            </a:r>
          </a:p>
          <a:p>
            <a:pPr marL="342900" indent="-342900">
              <a:buFontTx/>
              <a:buChar char="-"/>
            </a:pPr>
            <a:r>
              <a:rPr lang="ru-RU" sz="3200" b="1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Сыры</a:t>
            </a:r>
          </a:p>
          <a:p>
            <a:pPr marL="342900" indent="-342900">
              <a:buFontTx/>
              <a:buChar char="-"/>
            </a:pPr>
            <a:r>
              <a:rPr lang="ru-RU" sz="3200" b="1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Вина</a:t>
            </a:r>
          </a:p>
          <a:p>
            <a:pPr marL="342900" indent="-342900">
              <a:buFontTx/>
              <a:buChar char="-"/>
            </a:pPr>
            <a:r>
              <a:rPr lang="ru-RU" sz="3200" b="1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Соевый соус</a:t>
            </a:r>
          </a:p>
          <a:p>
            <a:pPr marL="342900" indent="-342900">
              <a:buFontTx/>
              <a:buChar char="-"/>
            </a:pPr>
            <a:r>
              <a:rPr lang="ru-RU" sz="3200" b="1" dirty="0">
                <a:ln w="13462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Лимонную кислоту</a:t>
            </a:r>
            <a:endParaRPr lang="ru-RU" sz="3200" b="1" dirty="0">
              <a:ln w="13462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40" y="15908400"/>
            <a:ext cx="4587805" cy="34408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914807" y="350182"/>
            <a:ext cx="4687372" cy="2308324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Болезни, вызываемые плесенью: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/>
              <a:t>Мукоромикоз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Астма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Пневмония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Поражение почек, печени, легких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1557353" y="187797"/>
            <a:ext cx="8565615" cy="224676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Среди наиболее распространенных инфекций — </a:t>
            </a:r>
            <a:r>
              <a:rPr lang="ru-RU" sz="2800" dirty="0" err="1"/>
              <a:t>мукоромикоз</a:t>
            </a:r>
            <a:r>
              <a:rPr lang="ru-RU" sz="2800" dirty="0"/>
              <a:t>, когда возбудитель поражает все органы животного или человека. </a:t>
            </a:r>
            <a:r>
              <a:rPr lang="ru-RU" sz="2800" dirty="0" err="1"/>
              <a:t>Мукоромикоз</a:t>
            </a:r>
            <a:r>
              <a:rPr lang="ru-RU" sz="2800" dirty="0"/>
              <a:t> представляет собой тяжелую грибковую инфекцию. Смертность при данном заболевании составляет около 54%.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673" y="3771899"/>
            <a:ext cx="5446484" cy="3632762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0515599" y="7541867"/>
            <a:ext cx="9822487" cy="5185270"/>
            <a:chOff x="10381227" y="7696001"/>
            <a:chExt cx="9822487" cy="5185270"/>
          </a:xfrm>
          <a:effectLst/>
        </p:grpSpPr>
        <p:sp>
          <p:nvSpPr>
            <p:cNvPr id="71" name="Прямоугольник 70"/>
            <p:cNvSpPr/>
            <p:nvPr/>
          </p:nvSpPr>
          <p:spPr>
            <a:xfrm>
              <a:off x="10381227" y="7696001"/>
              <a:ext cx="9822487" cy="51852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600303" y="7879934"/>
              <a:ext cx="9363482" cy="4834240"/>
            </a:xfrm>
            <a:prstGeom prst="rect">
              <a:avLst/>
            </a:prstGeom>
            <a:solidFill>
              <a:srgbClr val="D3DFD6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000838" y="8192870"/>
              <a:ext cx="1175766" cy="116704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5011" y="9443720"/>
              <a:ext cx="4863539" cy="306403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2671" y="9443720"/>
              <a:ext cx="3281526" cy="3142061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15976600" y="742950"/>
            <a:ext cx="2641600" cy="406400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>
            <a:stCxn id="40" idx="3"/>
          </p:cNvCxnSpPr>
          <p:nvPr/>
        </p:nvCxnSpPr>
        <p:spPr>
          <a:xfrm>
            <a:off x="18618200" y="946150"/>
            <a:ext cx="26797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1297900" y="946150"/>
            <a:ext cx="0" cy="194062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8618200" y="2886772"/>
            <a:ext cx="26797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8618200" y="2899472"/>
            <a:ext cx="0" cy="85972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8556" y="14036005"/>
            <a:ext cx="8604272" cy="718564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24194695" y="3076146"/>
            <a:ext cx="35294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Разрушения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955" y="3916404"/>
            <a:ext cx="5455481" cy="363130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61559" y="3916404"/>
            <a:ext cx="2489790" cy="3631304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21373311" y="2961122"/>
            <a:ext cx="8749658" cy="4748440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1373311" y="7936453"/>
            <a:ext cx="8749658" cy="434127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940943" y="8108549"/>
            <a:ext cx="60531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Порча продуктов, книг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232" y="9210175"/>
            <a:ext cx="4291862" cy="286862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03" y="9181600"/>
            <a:ext cx="3819456" cy="2864592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21972078" y="13142472"/>
            <a:ext cx="3587120" cy="769441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Эксперимент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905672" y="14167199"/>
            <a:ext cx="4911773" cy="6740307"/>
          </a:xfrm>
          <a:prstGeom prst="rect">
            <a:avLst/>
          </a:prstGeom>
          <a:solidFill>
            <a:schemeClr val="accent3">
              <a:lumMod val="40000"/>
              <a:lumOff val="60000"/>
              <a:alpha val="39000"/>
            </a:schemeClr>
          </a:solidFill>
          <a:ln w="254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Эксперимент: тестирование древних методов борьбы </a:t>
            </a:r>
            <a:r>
              <a:rPr lang="ru-RU" sz="3600" dirty="0"/>
              <a:t>с плесенью. Образец номер 1 – необработанный хлеб, образец номер 2 – хлеб, обработанный соляным раствором, и образец номер 3 – хлеб, обработанный оливковым маслом.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883852" y="13078649"/>
            <a:ext cx="5693380" cy="659774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4142" y="90276"/>
            <a:ext cx="7331085" cy="9249733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734531" y="90276"/>
            <a:ext cx="7331085" cy="7312927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5835712" y="12887185"/>
            <a:ext cx="14287256" cy="8425955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2932437" y="7558180"/>
            <a:ext cx="4338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>
                      <a:lumMod val="75000"/>
                    </a:schemeClr>
                  </a:outerShdw>
                </a:effectLst>
              </a:rPr>
              <a:t>Плесень. 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>
                      <a:lumMod val="75000"/>
                    </a:schemeClr>
                  </a:outerShdw>
                </a:effectLst>
              </a:rPr>
              <a:t>Друг или враг</a:t>
            </a:r>
            <a:endParaRPr lang="ru-RU" sz="5400" b="1" cap="none" spc="0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4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312</Words>
  <Application>Microsoft Office PowerPoint</Application>
  <PresentationFormat>Произвольный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22</cp:revision>
  <dcterms:created xsi:type="dcterms:W3CDTF">2025-03-10T18:47:55Z</dcterms:created>
  <dcterms:modified xsi:type="dcterms:W3CDTF">2025-03-16T09:41:48Z</dcterms:modified>
</cp:coreProperties>
</file>