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2" r:id="rId2"/>
    <p:sldId id="333" r:id="rId3"/>
    <p:sldId id="347" r:id="rId4"/>
    <p:sldId id="359" r:id="rId5"/>
    <p:sldId id="287" r:id="rId6"/>
    <p:sldId id="350" r:id="rId7"/>
    <p:sldId id="360" r:id="rId8"/>
    <p:sldId id="289" r:id="rId9"/>
    <p:sldId id="340" r:id="rId10"/>
    <p:sldId id="335" r:id="rId11"/>
    <p:sldId id="351" r:id="rId12"/>
    <p:sldId id="355" r:id="rId13"/>
    <p:sldId id="307" r:id="rId14"/>
    <p:sldId id="357" r:id="rId15"/>
    <p:sldId id="341" r:id="rId16"/>
    <p:sldId id="318" r:id="rId17"/>
    <p:sldId id="342" r:id="rId18"/>
    <p:sldId id="36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157"/>
    <a:srgbClr val="7979A3"/>
    <a:srgbClr val="002F8E"/>
    <a:srgbClr val="FFF24B"/>
    <a:srgbClr val="FFEE00"/>
    <a:srgbClr val="E9E93F"/>
    <a:srgbClr val="FFE100"/>
    <a:srgbClr val="F8CC74"/>
    <a:srgbClr val="F7C35E"/>
    <a:srgbClr val="C3F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5" autoAdjust="0"/>
    <p:restoredTop sz="94434" autoAdjust="0"/>
  </p:normalViewPr>
  <p:slideViewPr>
    <p:cSldViewPr snapToGrid="0">
      <p:cViewPr varScale="1">
        <p:scale>
          <a:sx n="71" d="100"/>
          <a:sy n="71" d="100"/>
        </p:scale>
        <p:origin x="58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3ADAD-BF11-414E-A1F4-24E5C549EFD2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D5F4-C64B-4807-A42F-80956CABE5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997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DD5F4-C64B-4807-A42F-80956CABE52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7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BCB38B-31CD-47CF-99D9-F73A463BA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2599D31-9787-4726-A4E2-7462DDE53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080909-4AD7-4C58-A69F-733B9ECE1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90FDA3-5E18-4BE1-82FF-31385456E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4314FD-4C26-4CB9-8646-8AF16433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97785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82AE5B-2158-4434-8715-B8262D016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61E38BD-BD82-4199-AE83-65E8E6C0E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753DEB7-34B1-4B83-85A1-D9FE6A21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B9130F-8D6F-4AE5-B110-AF790D5DA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1810B35-F47B-420E-873C-9D33A7041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751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8A0C848-1636-46F4-B5FB-FDD202387F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77287D8-305F-49E2-87E9-A1E7CFB99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C1F6A0-E29C-4E6D-937E-E95CB325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182244-D931-44C5-8FA1-D7F155E97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9B24F3-FBAA-41F9-AC93-BE1A0709E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6150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8B70C5-CB83-4936-A889-C24D13156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00B73A-5CAA-4395-8DB5-215E4703A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5460BA4-BF55-4397-B9C2-26506E96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BC20D7-ED79-4243-9B5B-C2E8972DA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30E8A7C-BC79-48C3-A1F4-9B5A5049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28396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69D8C6-9CEC-486B-AC52-DA943EB7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05C646C-12C6-4732-9F06-CB0B4B50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57FCD3-8594-49BE-B7EA-4897AFC22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C6232B-E08B-403A-9525-01960444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74A58A-A602-4AEA-A1AD-809379A48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83330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62670B-6FBA-4195-AF76-867F11E6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DD25B1-7B82-4686-B38B-46DF170D0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916FE42-6A08-48DA-9796-AD06686D2E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76FA2CD-4B76-446B-9C0D-462E16A77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57A327-704D-48C0-8C4F-C3770140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AA7F3D-21B9-432E-904D-A4AEBB6A2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77937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336450-C702-4D83-A733-803E2034A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C3CA03F-5CB6-4752-BDBC-B585CAC3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2717D31-235E-4F52-A998-4D71765DD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BB00A88-8A69-4E64-9548-15E309D38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CF7881E-0022-4890-8644-4CD2B77AD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43BC7F5-7963-4B99-B132-85E4B53F9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318D740-3AAB-41BF-AFF0-941B70C07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4CEF870-55D3-4BC9-9F94-F515A756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7206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A59C95-301F-43CB-97C8-4DD756F45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E1EB864-1513-4E99-B8F5-673F5A8EA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29C90B5-667C-406A-A060-AA6E143DC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088FD2-B455-43EA-9525-67260AE0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914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083CF148-C81A-4113-B39E-7100FE49C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0A68596-E38F-41D5-9F65-1180DAC6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0BC8FE-54BA-4B9B-9A47-255A73F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6467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3F4EF8-618A-4991-97AE-361992669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3967109-B986-4B4C-942B-8D3D206E0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A16C8BE-70EF-43AD-9427-F15F4B162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D31B5B-3643-4085-982C-432B1209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EF5B66-9018-471B-A1B8-A5D93DB5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133CD0-9494-4FF6-A849-41AA20EC0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4428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369124-C4FD-49D2-8A03-DC44CEAD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1841ACE-01EA-46CF-A7BA-09DC92D74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CCE7598-F9D0-440F-BF9A-DB96F971A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4A511A1-B908-4D26-816F-ADE68FC5C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7772CF0-EE49-463E-9A39-6D88E4BC6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ABDA2E1-84F6-4106-9555-7FBD7691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1272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67FE25-D599-42F7-942D-B21FA0C83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CA3A43-63B1-406F-9BC9-1D2E2B98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2DF51D-F38A-4B8F-88E5-5EC6755E4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1D385-0E14-433F-B0C7-FB81C608B02E}" type="datetimeFigureOut">
              <a:rPr lang="ru-RU" smtClean="0"/>
              <a:t>06.04.2025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2CF229C-041B-4B82-88E6-8DB10D685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97252D4-0A3C-43A5-8642-C377C2A8A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D09BC-C17C-4182-9C9E-EFB0170C05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8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3.mp3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tres.ru/book/aleksandr-borisovich-d/bolshaya-kniga-krossvordov-po-istorii-drevnego-mira-40275916/chitat-onlayn/" TargetMode="External"/><Relationship Id="rId7" Type="http://schemas.openxmlformats.org/officeDocument/2006/relationships/hyperlink" Target="https://www.graycell.ru/" TargetMode="External"/><Relationship Id="rId2" Type="http://schemas.openxmlformats.org/officeDocument/2006/relationships/hyperlink" Target="https://runews24.ru/society/21/12/2021/eaadde7c837a6d67eee4eed26ff4c47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dzen.ru/a/ZvgkMSgcWGYN0bhB" TargetMode="External"/><Relationship Id="rId5" Type="http://schemas.openxmlformats.org/officeDocument/2006/relationships/hyperlink" Target="https://www.pngwing.com/ru/" TargetMode="External"/><Relationship Id="rId4" Type="http://schemas.openxmlformats.org/officeDocument/2006/relationships/hyperlink" Target="https://ru.freepik.com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8.png"/><Relationship Id="rId18" Type="http://schemas.microsoft.com/office/2007/relationships/hdphoto" Target="../media/hdphoto7.wdp"/><Relationship Id="rId26" Type="http://schemas.openxmlformats.org/officeDocument/2006/relationships/image" Target="../media/image57.png"/><Relationship Id="rId3" Type="http://schemas.openxmlformats.org/officeDocument/2006/relationships/image" Target="../media/image42.jpg"/><Relationship Id="rId21" Type="http://schemas.openxmlformats.org/officeDocument/2006/relationships/image" Target="../media/image52.png"/><Relationship Id="rId34" Type="http://schemas.microsoft.com/office/2007/relationships/hdphoto" Target="../media/hdphoto12.wdp"/><Relationship Id="rId7" Type="http://schemas.openxmlformats.org/officeDocument/2006/relationships/image" Target="../media/image45.png"/><Relationship Id="rId12" Type="http://schemas.microsoft.com/office/2007/relationships/hdphoto" Target="../media/hdphoto4.wdp"/><Relationship Id="rId17" Type="http://schemas.openxmlformats.org/officeDocument/2006/relationships/image" Target="../media/image50.png"/><Relationship Id="rId25" Type="http://schemas.openxmlformats.org/officeDocument/2006/relationships/image" Target="../media/image56.png"/><Relationship Id="rId3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7.png"/><Relationship Id="rId24" Type="http://schemas.openxmlformats.org/officeDocument/2006/relationships/image" Target="../media/image55.png"/><Relationship Id="rId32" Type="http://schemas.microsoft.com/office/2007/relationships/hdphoto" Target="../media/hdphoto11.wdp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23" Type="http://schemas.openxmlformats.org/officeDocument/2006/relationships/image" Target="../media/image54.jpeg"/><Relationship Id="rId28" Type="http://schemas.microsoft.com/office/2007/relationships/hdphoto" Target="../media/hdphoto9.wdp"/><Relationship Id="rId10" Type="http://schemas.microsoft.com/office/2007/relationships/hdphoto" Target="../media/hdphoto3.wdp"/><Relationship Id="rId19" Type="http://schemas.openxmlformats.org/officeDocument/2006/relationships/image" Target="../media/image51.png"/><Relationship Id="rId31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microsoft.com/office/2007/relationships/hdphoto" Target="../media/hdphoto5.wdp"/><Relationship Id="rId22" Type="http://schemas.openxmlformats.org/officeDocument/2006/relationships/image" Target="../media/image53.png"/><Relationship Id="rId27" Type="http://schemas.openxmlformats.org/officeDocument/2006/relationships/image" Target="../media/image58.png"/><Relationship Id="rId30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94515"/>
            <a:ext cx="9144000" cy="1217425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общеобразовательное учреждение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№539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углубленным изучением иностранных языков 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Кировского района Санкт-Петербурга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(ГБОУ СОШ №539)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759791"/>
            <a:ext cx="9144000" cy="165576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5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</a:t>
            </a:r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>
              <a:spcBef>
                <a:spcPts val="0"/>
              </a:spcBef>
            </a:pP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УВЛЕКАТЕЛЬНЫХ ЗАГАДОК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3275898"/>
            <a:ext cx="6096000" cy="468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МУЛЬТИМЕДИЙНЫЙ ПРОЕКТ</a:t>
            </a:r>
            <a:endParaRPr lang="ru-RU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505263" y="4033012"/>
            <a:ext cx="3420035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Выполнил: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Гуражев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Юсуп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чащийся 3 «Б» класса</a:t>
            </a:r>
            <a:endParaRPr lang="ru-RU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05263" y="5158661"/>
            <a:ext cx="3420035" cy="1475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 Князева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Марина Григорьевна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37310" y="6107025"/>
            <a:ext cx="3420035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2024-2025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9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611" y="395288"/>
            <a:ext cx="4868025" cy="71146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 КЛАСС</a:t>
            </a:r>
            <a:endParaRPr lang="ru-RU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93469" y="2652598"/>
            <a:ext cx="58985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Выбери </a:t>
            </a: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интересную </a:t>
            </a: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</a:p>
          <a:p>
            <a:pPr marL="514350" indent="-514350">
              <a:buFontTx/>
              <a:buAutoNum type="arabicPeriod"/>
            </a:pP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Придумай вопросы</a:t>
            </a:r>
          </a:p>
          <a:p>
            <a:pPr marL="514350" indent="-514350">
              <a:buFontTx/>
              <a:buAutoNum type="arabicPeriod"/>
            </a:pP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Разметь </a:t>
            </a: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сетку</a:t>
            </a:r>
          </a:p>
          <a:p>
            <a:pPr marL="514350" indent="-514350">
              <a:buFontTx/>
              <a:buAutoNum type="arabicPeriod"/>
            </a:pP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Пронумеруй клетки</a:t>
            </a:r>
            <a:endParaRPr lang="ru-RU" sz="2400" dirty="0">
              <a:solidFill>
                <a:srgbClr val="261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Tx/>
              <a:buAutoNum type="arabicPeriod"/>
            </a:pP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Распредели </a:t>
            </a: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слова</a:t>
            </a:r>
          </a:p>
          <a:p>
            <a:pPr marL="514350" indent="-514350">
              <a:buFontTx/>
              <a:buAutoNum type="arabicPeriod"/>
            </a:pP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Запиши </a:t>
            </a: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вопросы или поставь картинки</a:t>
            </a:r>
          </a:p>
          <a:p>
            <a:pPr marL="514350" indent="-514350">
              <a:buFontTx/>
              <a:buAutoNum type="arabicPeriod"/>
            </a:pPr>
            <a:r>
              <a:rPr lang="ru-RU" sz="2400" dirty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Проверь всё ещё </a:t>
            </a: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</a:t>
            </a:r>
          </a:p>
          <a:p>
            <a:pPr marL="514350" indent="-514350">
              <a:buFontTx/>
              <a:buAutoNum type="arabicPeriod"/>
            </a:pPr>
            <a:r>
              <a:rPr lang="ru-RU" sz="2400" dirty="0" smtClean="0">
                <a:solidFill>
                  <a:srgbClr val="2612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Поделись кроссвордом с друзьями или с членами семьи </a:t>
            </a:r>
            <a:endParaRPr lang="ru-RU" sz="2400" dirty="0">
              <a:solidFill>
                <a:srgbClr val="2612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576943" y="6275933"/>
            <a:ext cx="432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www.freepik.com</a:t>
            </a:r>
            <a:endParaRPr lang="ru-RU" sz="1400" i="0" dirty="0">
              <a:solidFill>
                <a:schemeClr val="bg1">
                  <a:lumMod val="6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WhatsApp Video 2025-04-03 at 08.03.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50" y="2778139"/>
            <a:ext cx="5615319" cy="3165239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213557" y="1106756"/>
            <a:ext cx="10300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Знакомство с правилами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и оформления кроссворда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6158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r="11250"/>
          <a:stretch/>
        </p:blipFill>
        <p:spPr>
          <a:xfrm>
            <a:off x="253185" y="1028160"/>
            <a:ext cx="3751729" cy="2571556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/>
          <a:stretch/>
        </p:blipFill>
        <p:spPr>
          <a:xfrm>
            <a:off x="253185" y="4001584"/>
            <a:ext cx="3751729" cy="2589354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6"/>
          <a:stretch/>
        </p:blipFill>
        <p:spPr>
          <a:xfrm>
            <a:off x="8118889" y="3973704"/>
            <a:ext cx="3783488" cy="2571556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2936"/>
          <a:stretch/>
        </p:blipFill>
        <p:spPr>
          <a:xfrm>
            <a:off x="8148337" y="1028160"/>
            <a:ext cx="3754040" cy="2571556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1" r="29536" b="36097"/>
          <a:stretch/>
        </p:blipFill>
        <p:spPr>
          <a:xfrm>
            <a:off x="4467829" y="3973704"/>
            <a:ext cx="3188145" cy="2575846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736471" y="445239"/>
            <a:ext cx="7288886" cy="74333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Составление 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кроссворда на бумаге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6" t="27307"/>
          <a:stretch/>
        </p:blipFill>
        <p:spPr>
          <a:xfrm>
            <a:off x="4482553" y="1017840"/>
            <a:ext cx="3188145" cy="2592196"/>
          </a:xfrm>
          <a:prstGeom prst="rect">
            <a:avLst/>
          </a:prstGeom>
          <a:ln w="28575">
            <a:solidFill>
              <a:srgbClr val="002F8E"/>
            </a:solidFill>
          </a:ln>
        </p:spPr>
      </p:pic>
    </p:spTree>
    <p:extLst>
      <p:ext uri="{BB962C8B-B14F-4D97-AF65-F5344CB8AC3E}">
        <p14:creationId xmlns:p14="http://schemas.microsoft.com/office/powerpoint/2010/main" val="1669553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 Video 2025-04-03 at 19.40.3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848" y="1999817"/>
            <a:ext cx="6971923" cy="3929928"/>
          </a:xfrm>
          <a:prstGeom prst="rect">
            <a:avLst/>
          </a:prstGeom>
          <a:solidFill>
            <a:srgbClr val="002060"/>
          </a:solidFill>
          <a:ln w="28575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823" y="1963016"/>
            <a:ext cx="2927842" cy="170089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844" y="3114333"/>
            <a:ext cx="2927842" cy="1700896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927" y="4228850"/>
            <a:ext cx="2927842" cy="1700895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3" name="fantastical-adventures-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3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48753" y="5824670"/>
            <a:ext cx="609600" cy="609600"/>
          </a:xfrm>
          <a:prstGeom prst="rect">
            <a:avLst/>
          </a:prstGeom>
        </p:spPr>
      </p:pic>
      <p:sp>
        <p:nvSpPr>
          <p:cNvPr id="14" name="Заголовок 7"/>
          <p:cNvSpPr txBox="1">
            <a:spLocks noGrp="1"/>
          </p:cNvSpPr>
          <p:nvPr>
            <p:ph type="title"/>
          </p:nvPr>
        </p:nvSpPr>
        <p:spPr>
          <a:xfrm>
            <a:off x="895216" y="637453"/>
            <a:ext cx="122019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Составление кроссворда в программе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5754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7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72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72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 showWhenStopped="0">
                <p:cTn id="28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2082" y="322225"/>
            <a:ext cx="6736976" cy="98430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6" r="2257"/>
          <a:stretch/>
        </p:blipFill>
        <p:spPr>
          <a:xfrm>
            <a:off x="376518" y="3507132"/>
            <a:ext cx="3488900" cy="2245741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-464534" y="6334780"/>
            <a:ext cx="432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www.freepik.com</a:t>
            </a:r>
            <a:endParaRPr lang="ru-RU" sz="1400" i="0" dirty="0">
              <a:solidFill>
                <a:schemeClr val="bg1">
                  <a:lumMod val="6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36770" y="1306530"/>
            <a:ext cx="7227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этим проектом, я познакомился с историей возникновения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кроссворда, с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тем, каких видов они бывают, какие правила надо знать, чтобы самому составлять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кроссворды; сам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 несколько кроссвордов и один по своей любимой книге о Гарри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Поттере; показал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своим одноклассникам, как составлять кроссворд сначала на бумаге, а потом в программе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</a:t>
            </a:r>
            <a:r>
              <a:rPr lang="ru-RU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PowerРoint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проекта, включающую результаты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работы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созданные кроссворды.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я узнал, что у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чёные-исследователи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изучив данные 17 000 человек, пришли к выводу  о том, что разгадывание кроссвордов откладывает старение мозга на 10 лет. Поэтому, разгадывать кроссворды полезно не только школьникам, но и людям всех возрастов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18" y="981637"/>
            <a:ext cx="3488900" cy="223454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585186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9450" y="232687"/>
            <a:ext cx="8293100" cy="119059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3B3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dirty="0">
                <a:solidFill>
                  <a:srgbClr val="3B3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использованных </a:t>
            </a:r>
            <a:r>
              <a:rPr lang="ru-RU" dirty="0" smtClean="0">
                <a:solidFill>
                  <a:srgbClr val="3B3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источников: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425273" y="1756033"/>
            <a:ext cx="10657545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Шепелевич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А.П. «Кроссворды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филворды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Ростов н/Д: Феникс,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Волкова К. Праздник интеллекта и веселья: 108  лет со дня рождения кроссворда.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runews24.ru/society/21/12/2021/eaadde7c837a6d67eee4eed26ff4c470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Драхлер А.Б. Большая книга кроссвордов по истории Древнего мира. Интернет-издательство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Ridero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2019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https://www.litres.ru/book/aleksandr-borisovich-d/bolshaya-kniga-krossvordov-po-istorii-drevnego-mira-40275916/chitat-onlayn/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графических ресурсов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PNG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ru.freepik.com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PNG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https://www.pngwing.com/ru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Знаете ли вы, что самый маленький кроссворд тоньше человеческого волоса?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https://dzen.ru/a/ZvgkMSgcWGYN0bhB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Серые клеточки. Сайт кроссвордов,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сканвордов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 головоломок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www.graycell.ru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/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054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A1743A7E-4737-42FC-8616-A10363A32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309776"/>
              </p:ext>
            </p:extLst>
          </p:nvPr>
        </p:nvGraphicFramePr>
        <p:xfrm>
          <a:off x="2316043" y="333839"/>
          <a:ext cx="6887621" cy="6211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149">
                  <a:extLst>
                    <a:ext uri="{9D8B030D-6E8A-4147-A177-3AD203B41FA5}">
                      <a16:colId xmlns:a16="http://schemas.microsoft.com/office/drawing/2014/main" xmlns="" val="3060002055"/>
                    </a:ext>
                  </a:extLst>
                </a:gridCol>
                <a:gridCol w="756843">
                  <a:extLst>
                    <a:ext uri="{9D8B030D-6E8A-4147-A177-3AD203B41FA5}">
                      <a16:colId xmlns:a16="http://schemas.microsoft.com/office/drawing/2014/main" xmlns="" val="694044858"/>
                    </a:ext>
                  </a:extLst>
                </a:gridCol>
                <a:gridCol w="727455">
                  <a:extLst>
                    <a:ext uri="{9D8B030D-6E8A-4147-A177-3AD203B41FA5}">
                      <a16:colId xmlns:a16="http://schemas.microsoft.com/office/drawing/2014/main" xmlns="" val="954090929"/>
                    </a:ext>
                  </a:extLst>
                </a:gridCol>
                <a:gridCol w="742149">
                  <a:extLst>
                    <a:ext uri="{9D8B030D-6E8A-4147-A177-3AD203B41FA5}">
                      <a16:colId xmlns:a16="http://schemas.microsoft.com/office/drawing/2014/main" xmlns="" val="798360665"/>
                    </a:ext>
                  </a:extLst>
                </a:gridCol>
                <a:gridCol w="753091">
                  <a:extLst>
                    <a:ext uri="{9D8B030D-6E8A-4147-A177-3AD203B41FA5}">
                      <a16:colId xmlns:a16="http://schemas.microsoft.com/office/drawing/2014/main" xmlns="" val="3754398840"/>
                    </a:ext>
                  </a:extLst>
                </a:gridCol>
                <a:gridCol w="731207">
                  <a:extLst>
                    <a:ext uri="{9D8B030D-6E8A-4147-A177-3AD203B41FA5}">
                      <a16:colId xmlns:a16="http://schemas.microsoft.com/office/drawing/2014/main" xmlns="" val="1283638760"/>
                    </a:ext>
                  </a:extLst>
                </a:gridCol>
                <a:gridCol w="742149">
                  <a:extLst>
                    <a:ext uri="{9D8B030D-6E8A-4147-A177-3AD203B41FA5}">
                      <a16:colId xmlns:a16="http://schemas.microsoft.com/office/drawing/2014/main" xmlns="" val="4195309527"/>
                    </a:ext>
                  </a:extLst>
                </a:gridCol>
                <a:gridCol w="742149">
                  <a:extLst>
                    <a:ext uri="{9D8B030D-6E8A-4147-A177-3AD203B41FA5}">
                      <a16:colId xmlns:a16="http://schemas.microsoft.com/office/drawing/2014/main" xmlns="" val="828679744"/>
                    </a:ext>
                  </a:extLst>
                </a:gridCol>
                <a:gridCol w="742149">
                  <a:extLst>
                    <a:ext uri="{9D8B030D-6E8A-4147-A177-3AD203B41FA5}">
                      <a16:colId xmlns:a16="http://schemas.microsoft.com/office/drawing/2014/main" xmlns="" val="263530486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572774937"/>
                    </a:ext>
                  </a:extLst>
                </a:gridCol>
              </a:tblGrid>
              <a:tr h="90149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000" b="0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5414217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rgbClr val="A0A93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4000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64301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0" dirty="0" smtClean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AE7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613990013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A0A93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45052817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24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4361542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509417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C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C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C7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CC74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598874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4400" dirty="0">
                        <a:solidFill>
                          <a:srgbClr val="A0A93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CA62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17803160"/>
                  </a:ext>
                </a:extLst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9265" y="4823822"/>
            <a:ext cx="673841" cy="100568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7" y="3161212"/>
            <a:ext cx="1014464" cy="14430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30" y="1784937"/>
            <a:ext cx="1147176" cy="114717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718305" y="195918"/>
            <a:ext cx="1573477" cy="10222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34" y="5083748"/>
            <a:ext cx="838080" cy="149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0789" y="1218127"/>
            <a:ext cx="3838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BA4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ДОМАШНИЕ ЖИВОТНЫЕ</a:t>
            </a:r>
            <a:endParaRPr lang="ru-RU" sz="2800" b="1" dirty="0">
              <a:solidFill>
                <a:srgbClr val="9BA4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4319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6370" y="436036"/>
            <a:ext cx="4990968" cy="1065218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9C79B1"/>
                </a:solidFill>
              </a:rPr>
              <a:t>КРОССВОРД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2BE60B1-C4EA-4714-AF44-1B51AF7D3E85}"/>
              </a:ext>
            </a:extLst>
          </p:cNvPr>
          <p:cNvSpPr txBox="1"/>
          <p:nvPr/>
        </p:nvSpPr>
        <p:spPr>
          <a:xfrm>
            <a:off x="1751940" y="1848395"/>
            <a:ext cx="539026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Название переулка на котором находится магазин волшебных палочек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Место в доме Рона, из которого  телепортируются герои произведения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Имя лучшего друга Гарри Поттера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Имя лучшей подруги Гарри Поттера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Название школы, где учится Гарри Поттер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Предмет, на котором учат варить зелье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solidFill>
                  <a:srgbClr val="3B4157"/>
                </a:solidFill>
                <a:latin typeface="+mj-lt"/>
              </a:rPr>
              <a:t>Транспорт, на котором ученики приезжают в </a:t>
            </a:r>
            <a:r>
              <a:rPr lang="ru-RU" sz="2000" dirty="0" err="1">
                <a:solidFill>
                  <a:srgbClr val="3B4157"/>
                </a:solidFill>
                <a:latin typeface="+mj-lt"/>
              </a:rPr>
              <a:t>Хогвартс</a:t>
            </a:r>
            <a:endParaRPr lang="ru-RU" sz="2000" dirty="0">
              <a:solidFill>
                <a:srgbClr val="3B4157"/>
              </a:solidFill>
              <a:latin typeface="+mj-lt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6723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F188AB3-45A6-4C78-99A3-1A80B57C5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354" y="0"/>
            <a:ext cx="7077721" cy="641932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67D8E2D-7B68-46CC-BD40-0C71293D2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140" b="90698" l="2679" r="89286">
                        <a14:foregroundMark x1="9821" y1="82558" x2="9821" y2="82558"/>
                        <a14:foregroundMark x1="3571" y1="77907" x2="3571" y2="77907"/>
                        <a14:foregroundMark x1="8929" y1="90698" x2="8929" y2="9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86" y="5004038"/>
            <a:ext cx="445942" cy="340324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65653F23-AAD9-4944-AB9A-9776CB9D81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62" b="95385" l="7500" r="90000">
                        <a14:foregroundMark x1="15000" y1="61538" x2="15000" y2="61538"/>
                        <a14:foregroundMark x1="8333" y1="33846" x2="8333" y2="33846"/>
                        <a14:foregroundMark x1="83333" y1="31538" x2="80000" y2="26923"/>
                        <a14:foregroundMark x1="71667" y1="13077" x2="68333" y2="11538"/>
                        <a14:foregroundMark x1="52500" y1="10769" x2="42500" y2="8462"/>
                        <a14:foregroundMark x1="25000" y1="23077" x2="20833" y2="23077"/>
                        <a14:foregroundMark x1="15000" y1="23077" x2="15000" y2="23077"/>
                        <a14:foregroundMark x1="60833" y1="95385" x2="60833" y2="95385"/>
                        <a14:foregroundMark x1="76667" y1="90769" x2="76667" y2="90769"/>
                        <a14:foregroundMark x1="83333" y1="29231" x2="83333" y2="29231"/>
                        <a14:foregroundMark x1="25000" y1="13077" x2="25000" y2="13077"/>
                        <a14:foregroundMark x1="22500" y1="22308" x2="22500" y2="22308"/>
                        <a14:foregroundMark x1="10833" y1="31538" x2="10833" y2="31538"/>
                        <a14:backgroundMark x1="25000" y1="23077" x2="25000" y2="23077"/>
                        <a14:backgroundMark x1="20000" y1="23077" x2="20000" y2="23077"/>
                        <a14:backgroundMark x1="22500" y1="23077" x2="22500" y2="23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32" y="3335837"/>
            <a:ext cx="342951" cy="36933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2573DA1-917B-401F-A2A2-89F7651B13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86" y="2594980"/>
            <a:ext cx="785422" cy="59478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8BCE5F9-4094-4487-B310-70E584673C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39" b="89157" l="7927" r="89634">
                        <a14:foregroundMark x1="18902" y1="54217" x2="18902" y2="54217"/>
                        <a14:foregroundMark x1="32927" y1="65060" x2="32927" y2="65060"/>
                        <a14:foregroundMark x1="32927" y1="65060" x2="32927" y2="65060"/>
                        <a14:foregroundMark x1="32927" y1="65060" x2="32927" y2="65060"/>
                        <a14:foregroundMark x1="32927" y1="65060" x2="32927" y2="65060"/>
                        <a14:foregroundMark x1="32927" y1="65060" x2="32927" y2="65060"/>
                        <a14:foregroundMark x1="32927" y1="65060" x2="59756" y2="18072"/>
                        <a14:foregroundMark x1="59756" y1="18072" x2="37195" y2="86747"/>
                        <a14:foregroundMark x1="32927" y1="84337" x2="84756" y2="86747"/>
                        <a14:foregroundMark x1="57927" y1="31325" x2="57927" y2="31325"/>
                        <a14:foregroundMark x1="57927" y1="31325" x2="57927" y2="31325"/>
                        <a14:foregroundMark x1="65244" y1="22892" x2="65244" y2="22892"/>
                        <a14:foregroundMark x1="65244" y1="22892" x2="65244" y2="22892"/>
                        <a14:foregroundMark x1="65244" y1="22892" x2="65244" y2="22892"/>
                        <a14:foregroundMark x1="76220" y1="28916" x2="76220" y2="28916"/>
                        <a14:foregroundMark x1="69512" y1="20482" x2="69512" y2="20482"/>
                        <a14:foregroundMark x1="17683" y1="89157" x2="17683" y2="89157"/>
                        <a14:foregroundMark x1="17683" y1="89157" x2="17683" y2="89157"/>
                        <a14:foregroundMark x1="7927" y1="75904" x2="7927" y2="75904"/>
                        <a14:foregroundMark x1="7927" y1="75904" x2="7927" y2="75904"/>
                        <a14:foregroundMark x1="30488" y1="45783" x2="30488" y2="45783"/>
                        <a14:foregroundMark x1="30488" y1="45783" x2="30488" y2="45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2697" y="5991356"/>
            <a:ext cx="633874" cy="46510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5EBCB1E-D786-4C8E-AD77-395AEEDDE9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183">
            <a:off x="2359604" y="4124815"/>
            <a:ext cx="546489" cy="42106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FF4750E0-92FD-40B7-AB87-849A2055A24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65" b="89888" l="2381" r="97024">
                        <a14:foregroundMark x1="79762" y1="74157" x2="79762" y2="74157"/>
                        <a14:foregroundMark x1="69643" y1="78652" x2="69643" y2="78652"/>
                        <a14:foregroundMark x1="55952" y1="77528" x2="55952" y2="77528"/>
                        <a14:foregroundMark x1="42857" y1="74157" x2="42857" y2="74157"/>
                        <a14:foregroundMark x1="28571" y1="79775" x2="28571" y2="79775"/>
                        <a14:foregroundMark x1="39881" y1="65169" x2="39881" y2="65169"/>
                        <a14:foregroundMark x1="39286" y1="65169" x2="39286" y2="65169"/>
                        <a14:foregroundMark x1="38095" y1="67416" x2="38095" y2="67416"/>
                        <a14:foregroundMark x1="38095" y1="67416" x2="38095" y2="67416"/>
                        <a14:foregroundMark x1="38095" y1="67416" x2="38095" y2="67416"/>
                        <a14:foregroundMark x1="38095" y1="67416" x2="38095" y2="67416"/>
                        <a14:foregroundMark x1="38095" y1="66292" x2="38095" y2="66292"/>
                        <a14:foregroundMark x1="39286" y1="61798" x2="43452" y2="60674"/>
                        <a14:foregroundMark x1="43452" y1="60674" x2="47024" y2="62921"/>
                        <a14:foregroundMark x1="47024" y1="62921" x2="51190" y2="62921"/>
                        <a14:foregroundMark x1="51190" y1="62921" x2="58929" y2="61798"/>
                        <a14:foregroundMark x1="58929" y1="61798" x2="67262" y2="65169"/>
                        <a14:foregroundMark x1="67262" y1="65169" x2="89286" y2="60674"/>
                        <a14:foregroundMark x1="89286" y1="60674" x2="92262" y2="67416"/>
                        <a14:foregroundMark x1="92262" y1="67416" x2="91071" y2="74157"/>
                        <a14:foregroundMark x1="91071" y1="74157" x2="82143" y2="85393"/>
                        <a14:foregroundMark x1="82143" y1="85393" x2="73810" y2="88764"/>
                        <a14:foregroundMark x1="73810" y1="88764" x2="61310" y2="80899"/>
                        <a14:foregroundMark x1="61310" y1="80899" x2="55952" y2="80899"/>
                        <a14:foregroundMark x1="55952" y1="80899" x2="45833" y2="79775"/>
                        <a14:foregroundMark x1="45833" y1="79775" x2="36310" y2="80899"/>
                        <a14:foregroundMark x1="36310" y1="80899" x2="30357" y2="78652"/>
                        <a14:foregroundMark x1="30357" y1="78652" x2="19048" y2="65169"/>
                        <a14:foregroundMark x1="93452" y1="65169" x2="93452" y2="65169"/>
                        <a14:foregroundMark x1="97024" y1="70787" x2="97024" y2="70787"/>
                        <a14:foregroundMark x1="2976" y1="22472" x2="2976" y2="22472"/>
                        <a14:foregroundMark x1="64286" y1="6742" x2="60714" y2="7865"/>
                        <a14:foregroundMark x1="60714" y1="7865" x2="57143" y2="7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3111" y="4361749"/>
            <a:ext cx="641111" cy="36933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3953A2B7-A041-4A20-BE5E-1F035DEA29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62" b="96032" l="2439" r="87805">
                        <a14:foregroundMark x1="36585" y1="91270" x2="36585" y2="91270"/>
                        <a14:foregroundMark x1="24390" y1="92857" x2="24390" y2="92857"/>
                        <a14:foregroundMark x1="17073" y1="96825" x2="17073" y2="96032"/>
                        <a14:foregroundMark x1="53659" y1="96032" x2="53659" y2="96032"/>
                        <a14:foregroundMark x1="80488" y1="95238" x2="80488" y2="95238"/>
                        <a14:foregroundMark x1="48780" y1="14286" x2="48780" y2="14286"/>
                        <a14:foregroundMark x1="51220" y1="4762" x2="51220" y2="47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517" y="226357"/>
            <a:ext cx="422883" cy="1288098"/>
          </a:xfrm>
          <a:prstGeom prst="rect">
            <a:avLst/>
          </a:prstGeom>
        </p:spPr>
      </p:pic>
      <p:sp>
        <p:nvSpPr>
          <p:cNvPr id="127" name="Звезда: 5 точек 126">
            <a:extLst>
              <a:ext uri="{FF2B5EF4-FFF2-40B4-BE49-F238E27FC236}">
                <a16:creationId xmlns:a16="http://schemas.microsoft.com/office/drawing/2014/main" xmlns="" id="{9197E967-D6A6-41A3-91F1-FAE109E2C284}"/>
              </a:ext>
            </a:extLst>
          </p:cNvPr>
          <p:cNvSpPr/>
          <p:nvPr/>
        </p:nvSpPr>
        <p:spPr>
          <a:xfrm>
            <a:off x="10632706" y="93365"/>
            <a:ext cx="1274167" cy="1199491"/>
          </a:xfrm>
          <a:prstGeom prst="star5">
            <a:avLst>
              <a:gd name="adj" fmla="val 17375"/>
              <a:gd name="hf" fmla="val 105146"/>
              <a:gd name="vf" fmla="val 11055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xmlns="" id="{F5301812-E4A2-48CA-BA42-4CE617F508FB}"/>
              </a:ext>
            </a:extLst>
          </p:cNvPr>
          <p:cNvSpPr/>
          <p:nvPr/>
        </p:nvSpPr>
        <p:spPr>
          <a:xfrm>
            <a:off x="7564513" y="225578"/>
            <a:ext cx="39011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Кроссворд</a:t>
            </a:r>
            <a:r>
              <a:rPr lang="ru-RU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xmlns="" id="{E01F26BC-B7C6-44AE-9F53-FB152443358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27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17" y="2479782"/>
            <a:ext cx="363797" cy="699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54"/>
          <a:stretch/>
        </p:blipFill>
        <p:spPr>
          <a:xfrm>
            <a:off x="6123043" y="1228478"/>
            <a:ext cx="286653" cy="571954"/>
          </a:xfrm>
          <a:prstGeom prst="rect">
            <a:avLst/>
          </a:prstGeom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xmlns="" id="{957F9FEE-68AD-43C9-BE4A-220A4369069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71403" y="1943145"/>
            <a:ext cx="466336" cy="5232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49" y="4420607"/>
            <a:ext cx="375272" cy="3782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73" y="1780487"/>
            <a:ext cx="328905" cy="3600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3895" y="4121867"/>
            <a:ext cx="539893" cy="30711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45"/>
          <a:stretch/>
        </p:blipFill>
        <p:spPr>
          <a:xfrm flipH="1">
            <a:off x="6359199" y="3728107"/>
            <a:ext cx="400368" cy="41704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577" b="95000" l="738" r="982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2383">
            <a:off x="7933217" y="3545916"/>
            <a:ext cx="893126" cy="24495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21" b="95635" l="4737" r="967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23517" y="5445349"/>
            <a:ext cx="519697" cy="3293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625" b="92750" l="0" r="93109">
                        <a14:foregroundMark x1="87019" y1="52250" x2="87019" y2="52250"/>
                        <a14:foregroundMark x1="75321" y1="64500" x2="75321" y2="64500"/>
                        <a14:foregroundMark x1="82692" y1="57250" x2="82692" y2="57250"/>
                        <a14:foregroundMark x1="79167" y1="61125" x2="79167" y2="61125"/>
                        <a14:foregroundMark x1="89904" y1="50000" x2="89904" y2="50000"/>
                        <a14:foregroundMark x1="57853" y1="83375" x2="57853" y2="83375"/>
                        <a14:foregroundMark x1="62500" y1="78875" x2="62500" y2="78875"/>
                        <a14:foregroundMark x1="66346" y1="74125" x2="66346" y2="74125"/>
                        <a14:foregroundMark x1="71314" y1="69500" x2="71314" y2="69500"/>
                        <a14:foregroundMark x1="2244" y1="47250" x2="2244" y2="47250"/>
                        <a14:foregroundMark x1="5128" y1="49500" x2="5128" y2="49500"/>
                        <a14:foregroundMark x1="6250" y1="51125" x2="44231" y2="91125"/>
                        <a14:foregroundMark x1="24359" y1="50875" x2="36859" y2="73625"/>
                        <a14:foregroundMark x1="47115" y1="53000" x2="46795" y2="90875"/>
                        <a14:foregroundMark x1="66346" y1="52250" x2="49679" y2="90250"/>
                        <a14:foregroundMark x1="69551" y1="51625" x2="48878" y2="89500"/>
                        <a14:foregroundMark x1="91667" y1="47250" x2="49359" y2="92750"/>
                        <a14:backgroundMark x1="19835" y1="52258" x2="19835" y2="52258"/>
                        <a14:backgroundMark x1="20661" y1="59355" x2="20661" y2="59355"/>
                        <a14:backgroundMark x1="35537" y1="54194" x2="35537" y2="54194"/>
                        <a14:backgroundMark x1="41322" y1="72258" x2="41322" y2="72258"/>
                        <a14:backgroundMark x1="57025" y1="58065" x2="57025" y2="58065"/>
                        <a14:backgroundMark x1="53719" y1="53548" x2="53719" y2="53548"/>
                        <a14:backgroundMark x1="51240" y1="65806" x2="51240" y2="65806"/>
                        <a14:backgroundMark x1="76033" y1="54839" x2="76033" y2="54839"/>
                        <a14:backgroundMark x1="68595" y1="59355" x2="68595" y2="59355"/>
                        <a14:backgroundMark x1="13223" y1="51613" x2="13223" y2="51613"/>
                        <a14:backgroundMark x1="87603" y1="51613" x2="57025" y2="793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865" y="118705"/>
            <a:ext cx="503661" cy="6457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563" b="99479" l="2318" r="99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57" y="2650796"/>
            <a:ext cx="459994" cy="43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83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850340" y="1754211"/>
            <a:ext cx="5371531" cy="5900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</a:t>
            </a:r>
            <a:endParaRPr lang="ru-RU" sz="6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55" y="1449115"/>
            <a:ext cx="3959770" cy="39597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549648" y="6334780"/>
            <a:ext cx="4329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www.freepik.com</a:t>
            </a:r>
            <a:endParaRPr lang="ru-RU" sz="1400" i="0" dirty="0">
              <a:solidFill>
                <a:schemeClr val="bg1">
                  <a:lumMod val="6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389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7094" y="2013417"/>
            <a:ext cx="8937812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теория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практика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255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0330" y="3376517"/>
            <a:ext cx="10226937" cy="1325563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познакомиться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историей возникновения кроссворда, видами кроссвордов, способами их 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составления на бумаге и в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 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1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0330" y="415710"/>
            <a:ext cx="1103416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Кроссворды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не только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весело,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и полезно. 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своими одноклассниками часто разгадываю кроссворды на уроках окружающего мира и литературы. Кроссворды делают учёбу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занимательной, потому, что они почти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же самое, что скучные вопросы в конце каждого параграфа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учебника.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Умение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составлять кроссворды – это увлекательное занятие, которое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 память, развивает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логическое мышление и расширяет кругозор. Составляя кроссворд самостоятельно, нужно хорошо подумать, чтобы подобрать интересные и подходящие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и написать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без ошибок.  А ещё, составляя свой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кроссворд,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придумывать забавные вопросы или загадки, можно подобрать любую картинку, можно составить кроссворд по своей любимой книге или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фильму, и, конечно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почувствовать себя настоящим создателем игры.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0330" y="4502025"/>
            <a:ext cx="10884037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появления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кроссвордов и их виды;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найти интересные факты 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кроссвордах;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несколько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кроссвордов;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мастер-класс для одноклассников по составлению кроссворда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Power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одготовить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проекта, включающую </a:t>
            </a:r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0334" y="6148629"/>
            <a:ext cx="112860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87938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1" y="1064302"/>
            <a:ext cx="6068051" cy="59474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108967"/>
              </p:ext>
            </p:extLst>
          </p:nvPr>
        </p:nvGraphicFramePr>
        <p:xfrm>
          <a:off x="3255681" y="176823"/>
          <a:ext cx="8606250" cy="657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  <a:gridCol w="506250"/>
              </a:tblGrid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1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2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D06E"/>
                    </a:solidFill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DAD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7600"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28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917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843059" y="5566930"/>
            <a:ext cx="373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14295" y="556693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6025" y="5566930"/>
            <a:ext cx="41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7299" y="556783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8972" y="5567835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891" y="5567835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431" y="6550223"/>
            <a:ext cx="2749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www.freepik.com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77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16133" y="0"/>
            <a:ext cx="5562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кроссворда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" t="809" r="1806" b="41920"/>
          <a:stretch/>
        </p:blipFill>
        <p:spPr>
          <a:xfrm>
            <a:off x="632846" y="3354834"/>
            <a:ext cx="1773332" cy="214521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83623" y="5608713"/>
            <a:ext cx="239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Воссозданный первый кроссворд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98405" y="1074875"/>
            <a:ext cx="8850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(англ. «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cross-word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переводится как «пересечение слов»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головоломка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самая популярная в мире игра со словами.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46634" y="2274117"/>
            <a:ext cx="8443571" cy="12689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3B3B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446" y="6550223"/>
            <a:ext cx="2842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www.kasheloff.ru</a:t>
            </a:r>
            <a:endParaRPr lang="ru-RU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13" b="12647"/>
          <a:stretch/>
        </p:blipFill>
        <p:spPr>
          <a:xfrm>
            <a:off x="635779" y="1143546"/>
            <a:ext cx="1770398" cy="1694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627" y="2844133"/>
            <a:ext cx="2391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Артур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Уинн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3167565" y="1953210"/>
            <a:ext cx="8754215" cy="1654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кроссворд был опубликован в газете «Нью-Йорк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уорд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  21 декабря 1913 года. Его создал журналист из США Артур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Уинн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заданию редакции «придумать что-то веселое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канун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Рождества для всей семьи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46633" y="4757847"/>
            <a:ext cx="8576794" cy="125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Советском Союзе первый кроссворд был опубликован 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августа 1925 года в ленинградской «Новой вечерней газете». Публикация называлась «Переплетные слова/задачи крест-накрест».</a:t>
            </a: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82964" y="3606546"/>
            <a:ext cx="8370910" cy="1028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21декабря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всем мире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отмечают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 кроссворда.</a:t>
            </a:r>
          </a:p>
        </p:txBody>
      </p:sp>
    </p:spTree>
    <p:extLst>
      <p:ext uri="{BB962C8B-B14F-4D97-AF65-F5344CB8AC3E}">
        <p14:creationId xmlns:p14="http://schemas.microsoft.com/office/powerpoint/2010/main" val="36423462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362511" y="581890"/>
            <a:ext cx="3269673" cy="234115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697" y="1089684"/>
            <a:ext cx="321564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кроссвордов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474785" y="633046"/>
            <a:ext cx="3314287" cy="2391905"/>
            <a:chOff x="474785" y="633046"/>
            <a:chExt cx="3314287" cy="239190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7" t="3216" r="1261" b="2524"/>
            <a:stretch/>
          </p:blipFill>
          <p:spPr>
            <a:xfrm>
              <a:off x="474785" y="633046"/>
              <a:ext cx="3253153" cy="2303585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11" name="Прямоугольник 10"/>
            <p:cNvSpPr/>
            <p:nvPr/>
          </p:nvSpPr>
          <p:spPr>
            <a:xfrm>
              <a:off x="1136511" y="2636255"/>
              <a:ext cx="2652561" cy="3886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lnSpc>
                  <a:spcPct val="107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КЛАССИЧЕСКИЙ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8368145" y="3463636"/>
            <a:ext cx="3365964" cy="2419003"/>
            <a:chOff x="8368145" y="3463636"/>
            <a:chExt cx="3365964" cy="241900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" t="957" r="1131" b="3177"/>
            <a:stretch/>
          </p:blipFill>
          <p:spPr>
            <a:xfrm>
              <a:off x="8368145" y="3463636"/>
              <a:ext cx="3297382" cy="2341419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8564190" y="5493943"/>
              <a:ext cx="3169919" cy="38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07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ФИЛВОРД (ПОИСК СЛОВ</a:t>
              </a:r>
              <a:r>
                <a:rPr lang="ru-RU" dirty="0">
                  <a:solidFill>
                    <a:srgbClr val="49496B"/>
                  </a:solidFill>
                  <a:latin typeface="inherit"/>
                  <a:ea typeface="Calibri" panose="020F0502020204030204" pitchFamily="34" charset="0"/>
                  <a:cs typeface="Helvetica" panose="020B0604020202020204" pitchFamily="34" charset="0"/>
                </a:rPr>
                <a:t>)</a:t>
              </a:r>
              <a:endParaRPr lang="ru-RU" sz="1600" dirty="0">
                <a:solidFill>
                  <a:srgbClr val="49496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327892" y="581890"/>
            <a:ext cx="3241963" cy="2427556"/>
            <a:chOff x="8327892" y="581890"/>
            <a:chExt cx="3241963" cy="242755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6" t="1123" r="1955" b="1369"/>
            <a:stretch/>
          </p:blipFill>
          <p:spPr>
            <a:xfrm>
              <a:off x="8327892" y="581890"/>
              <a:ext cx="3241963" cy="2354741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12" name="Прямоугольник 11"/>
            <p:cNvSpPr/>
            <p:nvPr/>
          </p:nvSpPr>
          <p:spPr>
            <a:xfrm>
              <a:off x="9537802" y="2620750"/>
              <a:ext cx="1687076" cy="38869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lnSpc>
                  <a:spcPct val="107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СУДОКУ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4389664" y="3463637"/>
            <a:ext cx="3200400" cy="2419002"/>
            <a:chOff x="4389664" y="3463637"/>
            <a:chExt cx="3200400" cy="241900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" t="1524" r="1578" b="2609"/>
            <a:stretch/>
          </p:blipFill>
          <p:spPr>
            <a:xfrm>
              <a:off x="4389664" y="3463637"/>
              <a:ext cx="3200400" cy="2341418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19" name="Прямоугольник 18"/>
            <p:cNvSpPr/>
            <p:nvPr/>
          </p:nvSpPr>
          <p:spPr>
            <a:xfrm>
              <a:off x="5309157" y="5493943"/>
              <a:ext cx="1484720" cy="38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lnSpc>
                  <a:spcPct val="107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ЧАЙНВОРД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4785" y="3435928"/>
            <a:ext cx="3297382" cy="2431772"/>
            <a:chOff x="474785" y="3435928"/>
            <a:chExt cx="3297382" cy="2431772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" t="388" r="1287" b="2610"/>
            <a:stretch/>
          </p:blipFill>
          <p:spPr>
            <a:xfrm>
              <a:off x="474785" y="3435928"/>
              <a:ext cx="3297382" cy="2369127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</p:pic>
        <p:sp>
          <p:nvSpPr>
            <p:cNvPr id="20" name="Прямоугольник 19"/>
            <p:cNvSpPr/>
            <p:nvPr/>
          </p:nvSpPr>
          <p:spPr>
            <a:xfrm>
              <a:off x="1347130" y="5493943"/>
              <a:ext cx="1484720" cy="373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fontAlgn="base">
                <a:lnSpc>
                  <a:spcPct val="107000"/>
                </a:lnSpc>
                <a:spcAft>
                  <a:spcPts val="0"/>
                </a:spcAft>
              </a:pPr>
              <a:r>
                <a:rPr lang="ru-RU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СКАНВОРД</a:t>
              </a:r>
              <a:endPara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223599" y="6550223"/>
            <a:ext cx="27496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www.freepik.com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51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416680" y="573106"/>
            <a:ext cx="3269673" cy="234115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3696" y="1101147"/>
            <a:ext cx="321564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сетки кроссворды бывают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6871128" y="3889819"/>
            <a:ext cx="3269673" cy="2672347"/>
            <a:chOff x="6871128" y="3889819"/>
            <a:chExt cx="3269673" cy="267234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6871128" y="3889819"/>
              <a:ext cx="3269673" cy="234115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7810" y="3926350"/>
              <a:ext cx="1896308" cy="1877028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807833" y="5823502"/>
              <a:ext cx="164628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КРУГОВЫМИ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ru-RU" sz="2400" b="1" dirty="0">
                <a:solidFill>
                  <a:srgbClr val="002060"/>
                </a:solidFill>
                <a:latin typeface="+mj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47969" y="1240890"/>
            <a:ext cx="3269673" cy="2387426"/>
            <a:chOff x="647969" y="1240890"/>
            <a:chExt cx="3269673" cy="2387426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47969" y="1240890"/>
              <a:ext cx="3269673" cy="234115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776" y="1344265"/>
              <a:ext cx="1442060" cy="1814422"/>
            </a:xfrm>
            <a:prstGeom prst="rect">
              <a:avLst/>
            </a:prstGeom>
            <a:ln>
              <a:solidFill>
                <a:srgbClr val="39769C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1200859" y="3258984"/>
              <a:ext cx="2454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ПРЯМОУГОЛЬНЫМИ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2061247" y="3889819"/>
            <a:ext cx="3269673" cy="2341152"/>
            <a:chOff x="2061247" y="3889819"/>
            <a:chExt cx="3269673" cy="234115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2061247" y="3889819"/>
              <a:ext cx="3269673" cy="234115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0377" y="4017538"/>
              <a:ext cx="1811412" cy="1824829"/>
            </a:xfrm>
            <a:prstGeom prst="rect">
              <a:avLst/>
            </a:prstGeom>
            <a:ln>
              <a:solidFill>
                <a:srgbClr val="39769C"/>
              </a:solidFill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2731844" y="5823502"/>
              <a:ext cx="1928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КВАДРАТНЫМИ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8185391" y="1240890"/>
            <a:ext cx="3269673" cy="2377683"/>
            <a:chOff x="8185391" y="1240890"/>
            <a:chExt cx="3269673" cy="2377683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8185391" y="1240890"/>
              <a:ext cx="3269673" cy="2341152"/>
            </a:xfrm>
            <a:prstGeom prst="rect">
              <a:avLst/>
            </a:prstGeom>
            <a:ln w="38100">
              <a:solidFill>
                <a:srgbClr val="00206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449" y="1281243"/>
              <a:ext cx="1904371" cy="16544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8804957" y="2972242"/>
              <a:ext cx="2269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ПРОИЗВОЛЬНОЙ ФОРМЫ</a:t>
              </a:r>
              <a:endPara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207783" y="6538748"/>
            <a:ext cx="27079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www.graycell.ru.</a:t>
            </a:r>
            <a:endParaRPr lang="ru-RU" sz="1400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503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9762" y="55570"/>
            <a:ext cx="5937246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Интересные факты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486874" y="2540318"/>
            <a:ext cx="68378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самого большого кроссворда является канадец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Робер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Тюрко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1982 году он представил головоломку, в которой был 82951 квадрат и 25614 слов.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477868" y="1485029"/>
            <a:ext cx="7292149" cy="856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проводятся турниры по разгадыванию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кроссвордов.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уществует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Всемирная федерация кроссвордного спорта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4477867" y="4004681"/>
            <a:ext cx="72068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base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3B3B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крошечный кроссворд в мире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срезе человеческого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волоса автором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мастером Николаем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Савидовым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города Балхаш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Кроссворд состоит  из 29 клеток и 8 слов.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4486874" y="5336455"/>
            <a:ext cx="71978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Популярная настольная игра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Scrabble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(российский аналог «Эрудит») также была создана на основе кроссвордов.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7" y="1381133"/>
            <a:ext cx="4427189" cy="4427189"/>
          </a:xfrm>
          <a:prstGeom prst="rect">
            <a:avLst/>
          </a:prstGeom>
          <a:solidFill>
            <a:srgbClr val="00206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3938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" t="18871" r="11142" b="18795"/>
          <a:stretch/>
        </p:blipFill>
        <p:spPr>
          <a:xfrm>
            <a:off x="5419538" y="1341870"/>
            <a:ext cx="3176694" cy="29638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F0976C-7322-4B7E-A0FA-A22CE65E7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2702" y="-9545"/>
            <a:ext cx="6688449" cy="13074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Анкета «Кроссворды»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2" b="7570"/>
          <a:stretch/>
        </p:blipFill>
        <p:spPr>
          <a:xfrm>
            <a:off x="9007937" y="1341869"/>
            <a:ext cx="2717218" cy="2963867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"/>
          <a:stretch/>
        </p:blipFill>
        <p:spPr>
          <a:xfrm rot="21156937">
            <a:off x="256129" y="188153"/>
            <a:ext cx="3395114" cy="4938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"/>
          <a:stretch/>
        </p:blipFill>
        <p:spPr>
          <a:xfrm rot="528708">
            <a:off x="1429119" y="417576"/>
            <a:ext cx="3501725" cy="493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7"/>
          <a:stretch/>
        </p:blipFill>
        <p:spPr>
          <a:xfrm rot="21418699">
            <a:off x="196096" y="982020"/>
            <a:ext cx="3515183" cy="49128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6"/>
          <a:stretch/>
        </p:blipFill>
        <p:spPr>
          <a:xfrm rot="1058803">
            <a:off x="1868686" y="1266138"/>
            <a:ext cx="3374167" cy="48573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680">
            <a:off x="424289" y="2154089"/>
            <a:ext cx="3346454" cy="482918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88477" y="5071847"/>
            <a:ext cx="67717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любят разгадывать кроссворды;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нравятся темы: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животные, природа, спорт и хобби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россворды находят в журналах, газетах и интернете;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отят научиться создавать свои собственные кроссворды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8816" y="4646510"/>
            <a:ext cx="3948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анкетах ребята отметили, что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9548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5225</TotalTime>
  <Words>680</Words>
  <Application>Microsoft Office PowerPoint</Application>
  <PresentationFormat>Широкоэкранный</PresentationFormat>
  <Paragraphs>148</Paragraphs>
  <Slides>18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inherit</vt:lpstr>
      <vt:lpstr>Times New Roman</vt:lpstr>
      <vt:lpstr>Wingdings</vt:lpstr>
      <vt:lpstr>Тема Office</vt:lpstr>
      <vt:lpstr>Государственное бюджетное общеобразовательное учреждение средняя общеобразовательная школа №539 с углубленным изучением иностранных языков  Кировского района Санкт-Петербурга (ГБОУ СОШ №539)</vt:lpstr>
      <vt:lpstr>СОДЕРЖАНИЕ</vt:lpstr>
      <vt:lpstr>Цель проекта: познакомиться с историей возникновения кроссворда, видами кроссвордов, способами их составления на бумаге и в программе  PowerPoint. </vt:lpstr>
      <vt:lpstr>Презентация PowerPoint</vt:lpstr>
      <vt:lpstr>История кроссворда</vt:lpstr>
      <vt:lpstr>Основные виды кроссвордов</vt:lpstr>
      <vt:lpstr>По форме сетки кроссворды бывают</vt:lpstr>
      <vt:lpstr>Интересные факты</vt:lpstr>
      <vt:lpstr>Анкета «Кроссворды»</vt:lpstr>
      <vt:lpstr>МАСТЕР - КЛАСС</vt:lpstr>
      <vt:lpstr>2. Составление кроссворда на бумаге </vt:lpstr>
      <vt:lpstr>3. Составление кроссворда в программе MS PowerPoint </vt:lpstr>
      <vt:lpstr>ЗАКЛЮЧЕНИЕ</vt:lpstr>
      <vt:lpstr>Список использованных источников: </vt:lpstr>
      <vt:lpstr>Презентация PowerPoint</vt:lpstr>
      <vt:lpstr>КРОССВОРД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Князева марина</cp:lastModifiedBy>
  <cp:revision>470</cp:revision>
  <dcterms:created xsi:type="dcterms:W3CDTF">2025-03-19T13:26:10Z</dcterms:created>
  <dcterms:modified xsi:type="dcterms:W3CDTF">2025-04-06T12:26:49Z</dcterms:modified>
</cp:coreProperties>
</file>