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82" autoAdjust="0"/>
    <p:restoredTop sz="94660"/>
  </p:normalViewPr>
  <p:slideViewPr>
    <p:cSldViewPr snapToGrid="0">
      <p:cViewPr varScale="1">
        <p:scale>
          <a:sx n="97" d="100"/>
          <a:sy n="97" d="100"/>
        </p:scale>
        <p:origin x="72" y="4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ableStyles" Target="tableStyle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1079921"/>
      </p:ext>
    </p:extLst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65727480"/>
      </p:ext>
    </p:extLst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12261758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03711724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6369896"/>
      </p:ext>
    </p:extLst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5762208"/>
      </p:ext>
    </p:extLst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8002762"/>
      </p:ext>
    </p:extLst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5335545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88754143"/>
      </p:ext>
    </p:extLst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65695281"/>
      </p:ext>
    </p:extLst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4169247"/>
      </p:ext>
    </p:extLst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F2FFB779-270B-4192-84BA-A697F48306DC}" type="datetimeFigureOut">
              <a:rPr lang="ru-RU" smtClean="0"/>
              <a:t>28.03.2025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85DC19C-03DA-4066-9FF7-D0BF1BC6D6F6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54979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wip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xmlns="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4F2B3D2F-7473-146F-7099-26179A72C73A}"/>
              </a:ext>
            </a:extLst>
          </p:cNvPr>
          <p:cNvSpPr txBox="1"/>
          <p:nvPr/>
        </p:nvSpPr>
        <p:spPr>
          <a:xfrm flipH="1">
            <a:off x="1330386" y="2042294"/>
            <a:ext cx="9531227" cy="424731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ru-RU" sz="4800" b="1" dirty="0">
                <a:highlight>
                  <a:srgbClr val="C0C0C0"/>
                </a:highlight>
              </a:rPr>
              <a:t>ПАМЯТНИК И.А. КРЫЛОВУ</a:t>
            </a:r>
          </a:p>
          <a:p>
            <a:pPr algn="ctr"/>
            <a:endParaRPr lang="ru-RU" dirty="0">
              <a:highlight>
                <a:srgbClr val="FFFF00"/>
              </a:highlight>
            </a:endParaRPr>
          </a:p>
          <a:p>
            <a:pPr algn="ctr"/>
            <a:r>
              <a:rPr lang="ru-RU" sz="3600" b="1" dirty="0"/>
              <a:t>Автор проекта: </a:t>
            </a:r>
            <a:r>
              <a:rPr lang="ru-RU" sz="3600" b="1" dirty="0" err="1"/>
              <a:t>Амирханян</a:t>
            </a:r>
            <a:r>
              <a:rPr lang="ru-RU" sz="3600" b="1" dirty="0"/>
              <a:t> Давид </a:t>
            </a:r>
            <a:endParaRPr lang="ru-RU" dirty="0"/>
          </a:p>
          <a:p>
            <a:pPr algn="ctr"/>
            <a:r>
              <a:rPr lang="ru-RU" sz="3600" b="1" dirty="0"/>
              <a:t>Ученик 1.2Г класса </a:t>
            </a:r>
            <a:endParaRPr lang="ru-RU" sz="3600" b="1" dirty="0" smtClean="0"/>
          </a:p>
          <a:p>
            <a:pPr algn="ctr"/>
            <a:r>
              <a:rPr lang="ru-RU" sz="3600" b="1" dirty="0" smtClean="0"/>
              <a:t>ГБОУ СОШ </a:t>
            </a:r>
            <a:r>
              <a:rPr lang="ru-RU" sz="3600" b="1" dirty="0" smtClean="0"/>
              <a:t>№269 «Школа здоровья»</a:t>
            </a:r>
          </a:p>
          <a:p>
            <a:pPr algn="ctr"/>
            <a:endParaRPr lang="ru-RU" sz="3600" b="1" dirty="0"/>
          </a:p>
          <a:p>
            <a:pPr algn="ctr"/>
            <a:endParaRPr lang="ru-RU" sz="3600" b="1" dirty="0" smtClean="0"/>
          </a:p>
          <a:p>
            <a:pPr algn="ctr"/>
            <a:r>
              <a:rPr lang="ru-RU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Санкт-Петербург, 2025</a:t>
            </a:r>
            <a:endParaRPr lang="ru-RU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84619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53CA3DAA-08BB-476F-9793-941CFAEA5E6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C1EF744A-E0CA-4659-9909-4B77BF70D34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A09C8437-171E-4687-AA5E-A46A56AEE0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4FEFA667-DE58-4745-9E9D-C6E61CB06A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xmlns="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45720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xmlns="" id="{D4EEC641-A1DE-E52E-5F6C-5B384CEAA0B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33800" y="2625076"/>
            <a:ext cx="5211096" cy="1607847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endParaRPr lang="en-US" dirty="0">
              <a:solidFill>
                <a:srgbClr val="4B4F58"/>
              </a:solidFill>
              <a:ea typeface="+mn-lt"/>
              <a:cs typeface="+mn-lt"/>
            </a:endParaRPr>
          </a:p>
          <a:p>
            <a:pPr marL="0" indent="0">
              <a:buNone/>
            </a:pPr>
            <a:r>
              <a:rPr lang="ru-RU" dirty="0" smtClean="0">
                <a:solidFill>
                  <a:srgbClr val="4B4F58"/>
                </a:solidFill>
                <a:ea typeface="+mn-lt"/>
                <a:cs typeface="+mn-lt"/>
              </a:rPr>
              <a:t>СПАСИБО ЗА ВНИМАНИЕ!</a:t>
            </a:r>
            <a:endParaRPr lang="en-US" dirty="0">
              <a:solidFill>
                <a:srgbClr val="000000">
                  <a:alpha val="5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6445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xmlns="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63FB5098-2797-2886-E722-C72E8F0601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pPr algn="ctr"/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/>
            </a:r>
            <a:b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</a:br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>С улыбкой доброю, с приветливостью взгляда,</a:t>
            </a:r>
            <a:r>
              <a:rPr lang="ru-RU" sz="2000" dirty="0">
                <a:latin typeface="Aptos"/>
                <a:ea typeface="+mj-lt"/>
                <a:cs typeface="+mj-lt"/>
              </a:rPr>
              <a:t/>
            </a:r>
            <a:br>
              <a:rPr lang="ru-RU" sz="2000" dirty="0">
                <a:latin typeface="Aptos"/>
                <a:ea typeface="+mj-lt"/>
                <a:cs typeface="+mj-lt"/>
              </a:rPr>
            </a:br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>Он, точно с старческой неспешностью речей,</a:t>
            </a:r>
            <a:r>
              <a:rPr lang="ru-RU" sz="2000" dirty="0">
                <a:latin typeface="Aptos"/>
                <a:ea typeface="+mj-lt"/>
                <a:cs typeface="+mj-lt"/>
              </a:rPr>
              <a:t/>
            </a:r>
            <a:br>
              <a:rPr lang="ru-RU" sz="2000" dirty="0">
                <a:latin typeface="Aptos"/>
                <a:ea typeface="+mj-lt"/>
                <a:cs typeface="+mj-lt"/>
              </a:rPr>
            </a:br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>Рассказывает нам, с своих высоких кресел,</a:t>
            </a:r>
            <a:r>
              <a:rPr lang="ru-RU" sz="2000" dirty="0">
                <a:latin typeface="Aptos"/>
                <a:ea typeface="+mj-lt"/>
                <a:cs typeface="+mj-lt"/>
              </a:rPr>
              <a:t/>
            </a:r>
            <a:br>
              <a:rPr lang="ru-RU" sz="2000" dirty="0">
                <a:latin typeface="Aptos"/>
                <a:ea typeface="+mj-lt"/>
                <a:cs typeface="+mj-lt"/>
              </a:rPr>
            </a:br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>Про нравы странные и глупости зверей,</a:t>
            </a:r>
            <a:r>
              <a:rPr lang="ru-RU" sz="2000" dirty="0">
                <a:latin typeface="Aptos"/>
                <a:ea typeface="+mj-lt"/>
                <a:cs typeface="+mj-lt"/>
              </a:rPr>
              <a:t/>
            </a:r>
            <a:br>
              <a:rPr lang="ru-RU" sz="2000" dirty="0">
                <a:latin typeface="Aptos"/>
                <a:ea typeface="+mj-lt"/>
                <a:cs typeface="+mj-lt"/>
              </a:rPr>
            </a:br>
            <a:r>
              <a:rPr lang="ru-RU" sz="2000" dirty="0">
                <a:solidFill>
                  <a:srgbClr val="202122"/>
                </a:solidFill>
                <a:latin typeface="Aptos"/>
                <a:ea typeface="+mj-lt"/>
                <a:cs typeface="+mj-lt"/>
              </a:rPr>
              <a:t>И все смеются вкруг и сам он тихо-весел.</a:t>
            </a:r>
            <a:endParaRPr lang="ru-RU" sz="2000" dirty="0">
              <a:latin typeface="Aptos"/>
            </a:endParaRPr>
          </a:p>
        </p:txBody>
      </p:sp>
      <p:pic>
        <p:nvPicPr>
          <p:cNvPr id="4" name="Объект 3" descr="Изображение выглядит как на открытом воздухе, дерево, небо, растение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409FF44C-5237-1B3C-FBD9-40F90D4D10E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355568" y="1676400"/>
            <a:ext cx="5290868" cy="3505200"/>
          </a:xfrm>
        </p:spPr>
      </p:pic>
    </p:spTree>
    <p:extLst>
      <p:ext uri="{BB962C8B-B14F-4D97-AF65-F5344CB8AC3E}">
        <p14:creationId xmlns:p14="http://schemas.microsoft.com/office/powerpoint/2010/main" val="322828769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Rectangle 22">
            <a:extLst>
              <a:ext uri="{FF2B5EF4-FFF2-40B4-BE49-F238E27FC236}">
                <a16:creationId xmlns:a16="http://schemas.microsoft.com/office/drawing/2014/main" xmlns="" id="{04812C46-200A-4DEB-A05E-3ED6C68C238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3049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Объект 3" descr="Изображение выглядит как на открытом воздухе, дерево, статуя, скульптура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2508CFF1-1DB6-5264-17F3-DF9042CAAA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8041" r="4892" b="-1"/>
          <a:stretch/>
        </p:blipFill>
        <p:spPr>
          <a:xfrm>
            <a:off x="2522356" y="10"/>
            <a:ext cx="9669642" cy="6857990"/>
          </a:xfrm>
          <a:prstGeom prst="rect">
            <a:avLst/>
          </a:prstGeom>
        </p:spPr>
      </p:pic>
      <p:sp>
        <p:nvSpPr>
          <p:cNvPr id="28" name="Rectangle 24">
            <a:extLst>
              <a:ext uri="{FF2B5EF4-FFF2-40B4-BE49-F238E27FC236}">
                <a16:creationId xmlns:a16="http://schemas.microsoft.com/office/drawing/2014/main" xmlns="" id="{D1EA859B-E555-4109-94F3-6700E046E00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739026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Content Placeholder 19">
            <a:extLst>
              <a:ext uri="{FF2B5EF4-FFF2-40B4-BE49-F238E27FC236}">
                <a16:creationId xmlns:a16="http://schemas.microsoft.com/office/drawing/2014/main" xmlns="" id="{F7F98372-7F65-2B02-C61A-E115442B3B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2738" y="1193509"/>
            <a:ext cx="3822189" cy="3742762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 marL="0" indent="0" algn="ctr">
              <a:buNone/>
            </a:pPr>
            <a:r>
              <a:rPr lang="ru-RU" sz="2000" dirty="0">
                <a:solidFill>
                  <a:srgbClr val="4B4F58"/>
                </a:solidFill>
                <a:ea typeface="+mn-lt"/>
                <a:cs typeface="+mn-lt"/>
              </a:rPr>
              <a:t>24 мая 1855 году, в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Летнем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Саду</a:t>
            </a:r>
            <a:r>
              <a:rPr lang="en-US" sz="2000" dirty="0"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Санкт-Петербурга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находится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необычный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памятник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великому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русскому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баснописцу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Ивану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Андреевичу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 </a:t>
            </a:r>
            <a:r>
              <a:rPr lang="en-US" sz="2000" dirty="0" err="1">
                <a:solidFill>
                  <a:srgbClr val="4B4F58"/>
                </a:solidFill>
                <a:ea typeface="+mn-lt"/>
                <a:cs typeface="+mn-lt"/>
              </a:rPr>
              <a:t>Крылову</a:t>
            </a: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.</a:t>
            </a:r>
            <a:endParaRPr lang="ru-RU" dirty="0"/>
          </a:p>
          <a:p>
            <a:pPr marL="0" indent="0" algn="ctr">
              <a:buNone/>
            </a:pPr>
            <a:r>
              <a:rPr lang="en-US" sz="2000" dirty="0">
                <a:solidFill>
                  <a:srgbClr val="4B4F58"/>
                </a:solidFill>
                <a:ea typeface="+mn-lt"/>
                <a:cs typeface="+mn-lt"/>
              </a:rPr>
              <a:t>Памятник отлит из бронзы, высота его основания – 3,5 метров, самой статуи — 3 метра.</a:t>
            </a:r>
          </a:p>
          <a:p>
            <a:pPr marL="0" indent="0" algn="ctr">
              <a:buNone/>
            </a:pPr>
            <a:r>
              <a:rPr lang="en-US" sz="2000" dirty="0">
                <a:solidFill>
                  <a:srgbClr val="4B4F58"/>
                </a:solidFill>
              </a:rPr>
              <a:t>На памятнике изображены персонажи из его произведений.</a:t>
            </a:r>
          </a:p>
        </p:txBody>
      </p:sp>
    </p:spTree>
    <p:extLst>
      <p:ext uri="{BB962C8B-B14F-4D97-AF65-F5344CB8AC3E}">
        <p14:creationId xmlns:p14="http://schemas.microsoft.com/office/powerpoint/2010/main" val="173024003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xmlns="" id="{F13C74B1-5B17-4795-BED0-7140497B445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D0B99844-7627-6937-F478-D3A8A09EFA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81" y="139754"/>
            <a:ext cx="5042677" cy="1800533"/>
          </a:xfrm>
        </p:spPr>
        <p:txBody>
          <a:bodyPr anchor="b">
            <a:normAutofit/>
          </a:bodyPr>
          <a:lstStyle/>
          <a:p>
            <a:pPr algn="ctr"/>
            <a:r>
              <a:rPr lang="ru-RU" sz="5400" dirty="0"/>
              <a:t>Ворона и лисица</a:t>
            </a:r>
            <a:endParaRPr lang="ru-RU" dirty="0"/>
          </a:p>
        </p:txBody>
      </p:sp>
      <p:sp>
        <p:nvSpPr>
          <p:cNvPr id="25" name="sketchy line">
            <a:extLst>
              <a:ext uri="{FF2B5EF4-FFF2-40B4-BE49-F238E27FC236}">
                <a16:creationId xmlns:a16="http://schemas.microsoft.com/office/drawing/2014/main" xmlns="" id="{D4974D33-8DC5-464E-8C6D-BE58F0669C1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xmlns="" id="{A7763E56-E06D-C4FD-0ECD-B795DAE6462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1157" y="2843592"/>
            <a:ext cx="4976281" cy="3349975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r>
              <a:rPr lang="en-US" sz="1800" dirty="0" err="1">
                <a:solidFill>
                  <a:srgbClr val="222222"/>
                </a:solidFill>
                <a:latin typeface="Aptos"/>
              </a:rPr>
              <a:t>Сюжет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басни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«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Лисица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»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рассказывает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о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которая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раздобыв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кусочек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сыра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собралась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им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позавтракать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задумалась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о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чём-то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. В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это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время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мимо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пробегала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Лисица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остановилась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учуяв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запах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сыра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Плутовка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Лиса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стала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говорить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о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том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она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очень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красива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и,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должно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быть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замечательно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поёт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Вскружив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такими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льстивыми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словами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голову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Лиса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попросила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её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спеть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Ничего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подозревая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забыв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про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сыр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рту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начала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«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петь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».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Сыр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выпал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у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Вороны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попал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Лисице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которая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сразу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же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убежала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1800" dirty="0" err="1">
                <a:solidFill>
                  <a:srgbClr val="222222"/>
                </a:solidFill>
                <a:latin typeface="Aptos"/>
              </a:rPr>
              <a:t>прочь</a:t>
            </a:r>
            <a:r>
              <a:rPr lang="en-US" sz="1800" dirty="0">
                <a:solidFill>
                  <a:srgbClr val="222222"/>
                </a:solidFill>
                <a:latin typeface="Aptos"/>
              </a:rPr>
              <a:t>.</a:t>
            </a:r>
            <a:endParaRPr lang="ru-RU" sz="1800" dirty="0">
              <a:latin typeface="Aptos"/>
            </a:endParaRPr>
          </a:p>
          <a:p>
            <a:pPr marL="0" indent="0">
              <a:buNone/>
            </a:pPr>
            <a:endParaRPr lang="en-US" sz="1600" dirty="0">
              <a:solidFill>
                <a:srgbClr val="222222"/>
              </a:solidFill>
              <a:latin typeface="Aptos"/>
            </a:endParaRPr>
          </a:p>
          <a:p>
            <a:pPr marL="0" indent="0">
              <a:buNone/>
            </a:pPr>
            <a:endParaRPr lang="en-US" sz="1300" dirty="0">
              <a:solidFill>
                <a:srgbClr val="222222"/>
              </a:solidFill>
              <a:latin typeface="Raleway"/>
            </a:endParaRPr>
          </a:p>
          <a:p>
            <a:pPr marL="0" indent="0">
              <a:buNone/>
            </a:pPr>
            <a:endParaRPr lang="en-US" sz="1300" dirty="0">
              <a:solidFill>
                <a:srgbClr val="222222"/>
              </a:solidFill>
              <a:latin typeface="Raleway"/>
            </a:endParaRPr>
          </a:p>
          <a:p>
            <a:pPr>
              <a:buFont typeface="Calibri" panose="020B0604020202020204" pitchFamily="34" charset="0"/>
              <a:buChar char="-"/>
            </a:pPr>
            <a:endParaRPr lang="en-US" sz="1300" dirty="0">
              <a:solidFill>
                <a:srgbClr val="222222"/>
              </a:solidFill>
              <a:latin typeface="Raleway"/>
            </a:endParaRPr>
          </a:p>
        </p:txBody>
      </p:sp>
      <p:pic>
        <p:nvPicPr>
          <p:cNvPr id="4" name="Объект 3" descr="Изображение выглядит как картина, рисунок, зарисовка, иллюстрация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67E2549B-B160-9F52-0C09-AA15EC8454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02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410779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Rectangle 44">
            <a:extLst>
              <a:ext uri="{FF2B5EF4-FFF2-40B4-BE49-F238E27FC236}">
                <a16:creationId xmlns:a16="http://schemas.microsoft.com/office/drawing/2014/main" xmlns="" id="{2C61293E-6EBE-43EF-A52C-9BEBFD7679D4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E115A227-1372-ACD4-1105-5ECF285986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97762" y="329184"/>
            <a:ext cx="6251110" cy="1372773"/>
          </a:xfrm>
        </p:spPr>
        <p:txBody>
          <a:bodyPr anchor="b">
            <a:normAutofit/>
          </a:bodyPr>
          <a:lstStyle/>
          <a:p>
            <a:r>
              <a:rPr lang="ru-RU" sz="5400" dirty="0"/>
              <a:t>Квартет</a:t>
            </a:r>
            <a:endParaRPr lang="ru-RU"/>
          </a:p>
        </p:txBody>
      </p:sp>
      <p:pic>
        <p:nvPicPr>
          <p:cNvPr id="5" name="Объект 4" descr="Изображение выглядит как рисунок, музыкальный инструмент, иллюстрация, мультфильм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8E12ACE9-56B1-50C1-5C37-AA0177B3B3A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277" r="3277"/>
          <a:stretch/>
        </p:blipFill>
        <p:spPr>
          <a:xfrm>
            <a:off x="1" y="10"/>
            <a:ext cx="4657344" cy="6857990"/>
          </a:xfrm>
          <a:custGeom>
            <a:avLst/>
            <a:gdLst/>
            <a:ahLst/>
            <a:cxnLst/>
            <a:rect l="l" t="t" r="r" b="b"/>
            <a:pathLst>
              <a:path w="4657344" h="6858000">
                <a:moveTo>
                  <a:pt x="0" y="0"/>
                </a:moveTo>
                <a:lnTo>
                  <a:pt x="3429755" y="0"/>
                </a:lnTo>
                <a:lnTo>
                  <a:pt x="3526016" y="148742"/>
                </a:lnTo>
                <a:cubicBezTo>
                  <a:pt x="3657740" y="365513"/>
                  <a:pt x="3777402" y="589569"/>
                  <a:pt x="3886489" y="819975"/>
                </a:cubicBezTo>
                <a:cubicBezTo>
                  <a:pt x="3891856" y="833492"/>
                  <a:pt x="3900663" y="845393"/>
                  <a:pt x="3912049" y="854514"/>
                </a:cubicBezTo>
                <a:cubicBezTo>
                  <a:pt x="3897352" y="819849"/>
                  <a:pt x="3883037" y="784928"/>
                  <a:pt x="3868083" y="750263"/>
                </a:cubicBezTo>
                <a:cubicBezTo>
                  <a:pt x="3806989" y="608712"/>
                  <a:pt x="3742478" y="469145"/>
                  <a:pt x="3674155" y="331786"/>
                </a:cubicBezTo>
                <a:lnTo>
                  <a:pt x="3496656" y="0"/>
                </a:lnTo>
                <a:lnTo>
                  <a:pt x="3554371" y="0"/>
                </a:lnTo>
                <a:lnTo>
                  <a:pt x="3661621" y="196614"/>
                </a:lnTo>
                <a:cubicBezTo>
                  <a:pt x="3856899" y="573253"/>
                  <a:pt x="4021071" y="966066"/>
                  <a:pt x="4161279" y="1371196"/>
                </a:cubicBezTo>
                <a:cubicBezTo>
                  <a:pt x="4379525" y="2007265"/>
                  <a:pt x="4530141" y="2664286"/>
                  <a:pt x="4610660" y="3331516"/>
                </a:cubicBezTo>
                <a:cubicBezTo>
                  <a:pt x="4652837" y="3672965"/>
                  <a:pt x="4671625" y="4013908"/>
                  <a:pt x="4645040" y="4357388"/>
                </a:cubicBezTo>
                <a:cubicBezTo>
                  <a:pt x="4613599" y="4758899"/>
                  <a:pt x="4566181" y="5157998"/>
                  <a:pt x="4485789" y="5552906"/>
                </a:cubicBezTo>
                <a:cubicBezTo>
                  <a:pt x="4397121" y="5988893"/>
                  <a:pt x="4276748" y="6414594"/>
                  <a:pt x="4117769" y="6828295"/>
                </a:cubicBezTo>
                <a:lnTo>
                  <a:pt x="4105288" y="6858000"/>
                </a:lnTo>
                <a:lnTo>
                  <a:pt x="4052520" y="6858000"/>
                </a:lnTo>
                <a:lnTo>
                  <a:pt x="4059369" y="6841549"/>
                </a:lnTo>
                <a:cubicBezTo>
                  <a:pt x="4147276" y="6614016"/>
                  <a:pt x="4224193" y="6380817"/>
                  <a:pt x="4291518" y="6142729"/>
                </a:cubicBezTo>
                <a:cubicBezTo>
                  <a:pt x="4350055" y="5935370"/>
                  <a:pt x="4393256" y="5723695"/>
                  <a:pt x="4443357" y="5513923"/>
                </a:cubicBezTo>
                <a:cubicBezTo>
                  <a:pt x="4444541" y="5502788"/>
                  <a:pt x="4445137" y="5491601"/>
                  <a:pt x="4445146" y="5480401"/>
                </a:cubicBezTo>
                <a:cubicBezTo>
                  <a:pt x="4408465" y="5607635"/>
                  <a:pt x="4379196" y="5719759"/>
                  <a:pt x="4344559" y="5830359"/>
                </a:cubicBezTo>
                <a:cubicBezTo>
                  <a:pt x="4254261" y="6118381"/>
                  <a:pt x="4150112" y="6398531"/>
                  <a:pt x="4031702" y="6670527"/>
                </a:cubicBezTo>
                <a:lnTo>
                  <a:pt x="394382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0" name="sketchy line">
            <a:extLst>
              <a:ext uri="{FF2B5EF4-FFF2-40B4-BE49-F238E27FC236}">
                <a16:creationId xmlns:a16="http://schemas.microsoft.com/office/drawing/2014/main" xmlns="" id="{21540236-BFD5-4A9D-8840-4703E7F7682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5297762" y="2374947"/>
            <a:ext cx="4243589" cy="18288"/>
          </a:xfrm>
          <a:custGeom>
            <a:avLst/>
            <a:gdLst>
              <a:gd name="connsiteX0" fmla="*/ 0 w 4243589"/>
              <a:gd name="connsiteY0" fmla="*/ 0 h 18288"/>
              <a:gd name="connsiteX1" fmla="*/ 478919 w 4243589"/>
              <a:gd name="connsiteY1" fmla="*/ 0 h 18288"/>
              <a:gd name="connsiteX2" fmla="*/ 957839 w 4243589"/>
              <a:gd name="connsiteY2" fmla="*/ 0 h 18288"/>
              <a:gd name="connsiteX3" fmla="*/ 1521630 w 4243589"/>
              <a:gd name="connsiteY3" fmla="*/ 0 h 18288"/>
              <a:gd name="connsiteX4" fmla="*/ 2212729 w 4243589"/>
              <a:gd name="connsiteY4" fmla="*/ 0 h 18288"/>
              <a:gd name="connsiteX5" fmla="*/ 2734084 w 4243589"/>
              <a:gd name="connsiteY5" fmla="*/ 0 h 18288"/>
              <a:gd name="connsiteX6" fmla="*/ 3255439 w 4243589"/>
              <a:gd name="connsiteY6" fmla="*/ 0 h 18288"/>
              <a:gd name="connsiteX7" fmla="*/ 4243589 w 4243589"/>
              <a:gd name="connsiteY7" fmla="*/ 0 h 18288"/>
              <a:gd name="connsiteX8" fmla="*/ 4243589 w 4243589"/>
              <a:gd name="connsiteY8" fmla="*/ 18288 h 18288"/>
              <a:gd name="connsiteX9" fmla="*/ 3594926 w 4243589"/>
              <a:gd name="connsiteY9" fmla="*/ 18288 h 18288"/>
              <a:gd name="connsiteX10" fmla="*/ 3073571 w 4243589"/>
              <a:gd name="connsiteY10" fmla="*/ 18288 h 18288"/>
              <a:gd name="connsiteX11" fmla="*/ 2552216 w 4243589"/>
              <a:gd name="connsiteY11" fmla="*/ 18288 h 18288"/>
              <a:gd name="connsiteX12" fmla="*/ 1903553 w 4243589"/>
              <a:gd name="connsiteY12" fmla="*/ 18288 h 18288"/>
              <a:gd name="connsiteX13" fmla="*/ 1212454 w 4243589"/>
              <a:gd name="connsiteY13" fmla="*/ 18288 h 18288"/>
              <a:gd name="connsiteX14" fmla="*/ 733535 w 4243589"/>
              <a:gd name="connsiteY14" fmla="*/ 18288 h 18288"/>
              <a:gd name="connsiteX15" fmla="*/ 0 w 4243589"/>
              <a:gd name="connsiteY15" fmla="*/ 18288 h 18288"/>
              <a:gd name="connsiteX16" fmla="*/ 0 w 4243589"/>
              <a:gd name="connsiteY16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243589" h="18288" fill="none" extrusionOk="0">
                <a:moveTo>
                  <a:pt x="0" y="0"/>
                </a:moveTo>
                <a:cubicBezTo>
                  <a:pt x="213395" y="-21006"/>
                  <a:pt x="307421" y="-18116"/>
                  <a:pt x="478919" y="0"/>
                </a:cubicBezTo>
                <a:cubicBezTo>
                  <a:pt x="650417" y="18116"/>
                  <a:pt x="831092" y="-21237"/>
                  <a:pt x="957839" y="0"/>
                </a:cubicBezTo>
                <a:cubicBezTo>
                  <a:pt x="1084586" y="21237"/>
                  <a:pt x="1301682" y="25124"/>
                  <a:pt x="1521630" y="0"/>
                </a:cubicBezTo>
                <a:cubicBezTo>
                  <a:pt x="1741578" y="-25124"/>
                  <a:pt x="1970269" y="-29139"/>
                  <a:pt x="2212729" y="0"/>
                </a:cubicBezTo>
                <a:cubicBezTo>
                  <a:pt x="2455189" y="29139"/>
                  <a:pt x="2558847" y="-4796"/>
                  <a:pt x="2734084" y="0"/>
                </a:cubicBezTo>
                <a:cubicBezTo>
                  <a:pt x="2909321" y="4796"/>
                  <a:pt x="3097217" y="-13409"/>
                  <a:pt x="3255439" y="0"/>
                </a:cubicBezTo>
                <a:cubicBezTo>
                  <a:pt x="3413662" y="13409"/>
                  <a:pt x="3979999" y="-10121"/>
                  <a:pt x="4243589" y="0"/>
                </a:cubicBezTo>
                <a:cubicBezTo>
                  <a:pt x="4244484" y="8974"/>
                  <a:pt x="4243043" y="9359"/>
                  <a:pt x="4243589" y="18288"/>
                </a:cubicBezTo>
                <a:cubicBezTo>
                  <a:pt x="4058777" y="31246"/>
                  <a:pt x="3910348" y="3158"/>
                  <a:pt x="3594926" y="18288"/>
                </a:cubicBezTo>
                <a:cubicBezTo>
                  <a:pt x="3279504" y="33418"/>
                  <a:pt x="3319955" y="-3977"/>
                  <a:pt x="3073571" y="18288"/>
                </a:cubicBezTo>
                <a:cubicBezTo>
                  <a:pt x="2827187" y="40553"/>
                  <a:pt x="2767387" y="1863"/>
                  <a:pt x="2552216" y="18288"/>
                </a:cubicBezTo>
                <a:cubicBezTo>
                  <a:pt x="2337046" y="34713"/>
                  <a:pt x="2181871" y="19527"/>
                  <a:pt x="1903553" y="18288"/>
                </a:cubicBezTo>
                <a:cubicBezTo>
                  <a:pt x="1625235" y="17049"/>
                  <a:pt x="1557672" y="24174"/>
                  <a:pt x="1212454" y="18288"/>
                </a:cubicBezTo>
                <a:cubicBezTo>
                  <a:pt x="867236" y="12402"/>
                  <a:pt x="874382" y="15627"/>
                  <a:pt x="733535" y="18288"/>
                </a:cubicBezTo>
                <a:cubicBezTo>
                  <a:pt x="592688" y="20949"/>
                  <a:pt x="183477" y="14753"/>
                  <a:pt x="0" y="18288"/>
                </a:cubicBezTo>
                <a:cubicBezTo>
                  <a:pt x="-229" y="14222"/>
                  <a:pt x="509" y="5816"/>
                  <a:pt x="0" y="0"/>
                </a:cubicBezTo>
                <a:close/>
              </a:path>
              <a:path w="4243589" h="18288" stroke="0" extrusionOk="0">
                <a:moveTo>
                  <a:pt x="0" y="0"/>
                </a:moveTo>
                <a:cubicBezTo>
                  <a:pt x="143690" y="16630"/>
                  <a:pt x="266667" y="14847"/>
                  <a:pt x="521355" y="0"/>
                </a:cubicBezTo>
                <a:cubicBezTo>
                  <a:pt x="776043" y="-14847"/>
                  <a:pt x="814491" y="-17363"/>
                  <a:pt x="1000275" y="0"/>
                </a:cubicBezTo>
                <a:cubicBezTo>
                  <a:pt x="1186059" y="17363"/>
                  <a:pt x="1352504" y="-23507"/>
                  <a:pt x="1521630" y="0"/>
                </a:cubicBezTo>
                <a:cubicBezTo>
                  <a:pt x="1690756" y="23507"/>
                  <a:pt x="1889525" y="5871"/>
                  <a:pt x="2127857" y="0"/>
                </a:cubicBezTo>
                <a:cubicBezTo>
                  <a:pt x="2366189" y="-5871"/>
                  <a:pt x="2620628" y="-27997"/>
                  <a:pt x="2776520" y="0"/>
                </a:cubicBezTo>
                <a:cubicBezTo>
                  <a:pt x="2932412" y="27997"/>
                  <a:pt x="3131683" y="-25073"/>
                  <a:pt x="3467618" y="0"/>
                </a:cubicBezTo>
                <a:cubicBezTo>
                  <a:pt x="3803553" y="25073"/>
                  <a:pt x="4017371" y="3071"/>
                  <a:pt x="4243589" y="0"/>
                </a:cubicBezTo>
                <a:cubicBezTo>
                  <a:pt x="4243134" y="6162"/>
                  <a:pt x="4243492" y="11775"/>
                  <a:pt x="4243589" y="18288"/>
                </a:cubicBezTo>
                <a:cubicBezTo>
                  <a:pt x="4017834" y="-5779"/>
                  <a:pt x="3834586" y="13376"/>
                  <a:pt x="3594926" y="18288"/>
                </a:cubicBezTo>
                <a:cubicBezTo>
                  <a:pt x="3355266" y="23200"/>
                  <a:pt x="3204179" y="2869"/>
                  <a:pt x="2903827" y="18288"/>
                </a:cubicBezTo>
                <a:cubicBezTo>
                  <a:pt x="2603475" y="33707"/>
                  <a:pt x="2526187" y="46187"/>
                  <a:pt x="2212729" y="18288"/>
                </a:cubicBezTo>
                <a:cubicBezTo>
                  <a:pt x="1899271" y="-9611"/>
                  <a:pt x="1966289" y="29692"/>
                  <a:pt x="1733809" y="18288"/>
                </a:cubicBezTo>
                <a:cubicBezTo>
                  <a:pt x="1501329" y="6884"/>
                  <a:pt x="1343612" y="12492"/>
                  <a:pt x="1085146" y="18288"/>
                </a:cubicBezTo>
                <a:cubicBezTo>
                  <a:pt x="826680" y="24084"/>
                  <a:pt x="778184" y="35607"/>
                  <a:pt x="521355" y="18288"/>
                </a:cubicBezTo>
                <a:cubicBezTo>
                  <a:pt x="264526" y="969"/>
                  <a:pt x="120277" y="4268"/>
                  <a:pt x="0" y="18288"/>
                </a:cubicBezTo>
                <a:cubicBezTo>
                  <a:pt x="766" y="10800"/>
                  <a:pt x="-457" y="818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2727557108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Content Placeholder 41">
            <a:extLst>
              <a:ext uri="{FF2B5EF4-FFF2-40B4-BE49-F238E27FC236}">
                <a16:creationId xmlns:a16="http://schemas.microsoft.com/office/drawing/2014/main" xmlns="" id="{805E7A8D-B4E2-1100-086F-210AC18295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97762" y="2706624"/>
            <a:ext cx="6251110" cy="3483864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 algn="just">
              <a:buNone/>
            </a:pPr>
            <a:r>
              <a:rPr lang="en-US" sz="2000" dirty="0" err="1">
                <a:solidFill>
                  <a:srgbClr val="222222"/>
                </a:solidFill>
                <a:latin typeface="Aptos"/>
              </a:rPr>
              <a:t>Однажды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Мартышка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Осел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Козел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косолапый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Мишка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решили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сыграть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квартетом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Достали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музыкальные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инструменты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ноты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стали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играть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музыки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у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них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выходило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решили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из-за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того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сидят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пересели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–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опять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ничего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выходит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!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пересаживались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несколько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раз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спорили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тут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прилетел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соловей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Звери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попросили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его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совета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–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им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правильно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сесть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чтобы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была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красивая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музыка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Соловей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сказал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для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надо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уменье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слух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«А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друзья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садитесь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все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в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музыканты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годитесь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».</a:t>
            </a:r>
            <a:endParaRPr lang="en-US" sz="2000" dirty="0">
              <a:latin typeface="Aptos"/>
            </a:endParaRPr>
          </a:p>
        </p:txBody>
      </p:sp>
    </p:spTree>
    <p:extLst>
      <p:ext uri="{BB962C8B-B14F-4D97-AF65-F5344CB8AC3E}">
        <p14:creationId xmlns:p14="http://schemas.microsoft.com/office/powerpoint/2010/main" val="51901818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xmlns="" id="{F13C74B1-5B17-4795-BED0-7140497B445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B3555C94-CB4B-D4F5-B6BC-4811667A15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anchor="b">
            <a:normAutofit/>
          </a:bodyPr>
          <a:lstStyle/>
          <a:p>
            <a:r>
              <a:rPr lang="ru-RU" sz="5400" dirty="0"/>
              <a:t>Мартышка и очки</a:t>
            </a:r>
          </a:p>
        </p:txBody>
      </p:sp>
      <p:sp>
        <p:nvSpPr>
          <p:cNvPr id="25" name="sketchy line">
            <a:extLst>
              <a:ext uri="{FF2B5EF4-FFF2-40B4-BE49-F238E27FC236}">
                <a16:creationId xmlns:a16="http://schemas.microsoft.com/office/drawing/2014/main" xmlns="" id="{D4974D33-8DC5-464E-8C6D-BE58F0669C1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xmlns="" id="{E9ADBAC1-0BC7-5FF2-E514-A5AA4134FA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 anchor="t">
            <a:normAutofit lnSpcReduction="10000"/>
          </a:bodyPr>
          <a:lstStyle/>
          <a:p>
            <a:pPr marL="0" indent="0">
              <a:buNone/>
            </a:pPr>
            <a:r>
              <a:rPr lang="en-US" sz="2000" dirty="0" err="1">
                <a:solidFill>
                  <a:srgbClr val="222222"/>
                </a:solidFill>
                <a:latin typeface="Aptos"/>
              </a:rPr>
              <a:t>Мартышка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к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старости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плохо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видеть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людей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слышала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с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помощью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очков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легко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исправить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раздобыла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себе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очки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знала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их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правильно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использовать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надевала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их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темя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хвост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нюхала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лизала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их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видеть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лучше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Тогда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Мартышка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решила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люди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все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врут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разбила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все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очки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о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камень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</a:t>
            </a:r>
            <a:endParaRPr lang="en-US" sz="2200" dirty="0">
              <a:latin typeface="Aptos"/>
            </a:endParaRPr>
          </a:p>
        </p:txBody>
      </p:sp>
      <p:pic>
        <p:nvPicPr>
          <p:cNvPr id="4" name="Объект 3" descr="Изображение выглядит как картина, рисунок, Человеческое лицо, зарисовка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0261F807-D96D-F8D4-6BA0-2930D47CD1B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601" r="12172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16661443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xmlns="" id="{F13C74B1-5B17-4795-BED0-7140497B445A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9CA4AD9F-412B-B400-E365-C44AB13347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311" y="325369"/>
            <a:ext cx="4270910" cy="1956841"/>
          </a:xfrm>
        </p:spPr>
        <p:txBody>
          <a:bodyPr anchor="b">
            <a:normAutofit/>
          </a:bodyPr>
          <a:lstStyle/>
          <a:p>
            <a:pPr algn="ctr"/>
            <a:r>
              <a:rPr lang="ru-RU" sz="5400" dirty="0"/>
              <a:t>Стрекоза и муравей</a:t>
            </a:r>
            <a:endParaRPr lang="ru-RU" dirty="0"/>
          </a:p>
        </p:txBody>
      </p:sp>
      <p:sp>
        <p:nvSpPr>
          <p:cNvPr id="25" name="sketchy line">
            <a:extLst>
              <a:ext uri="{FF2B5EF4-FFF2-40B4-BE49-F238E27FC236}">
                <a16:creationId xmlns:a16="http://schemas.microsoft.com/office/drawing/2014/main" xmlns="" id="{D4974D33-8DC5-464E-8C6D-BE58F0669C1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xmlns="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xmlns="" id="{EB0095E8-4922-58B3-D3F4-DCC98053A5D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080" y="2872899"/>
            <a:ext cx="4243589" cy="3467206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r>
              <a:rPr lang="en-US" sz="2000" dirty="0" err="1">
                <a:solidFill>
                  <a:srgbClr val="222222"/>
                </a:solidFill>
                <a:latin typeface="Aptos"/>
              </a:rPr>
              <a:t>Стрекоза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все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лето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пела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резвилась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наслаждалась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теплом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природой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лето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прошло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наступили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холода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негде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Стрекозе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укрыться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нечего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поесть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Она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идет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к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муравью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попросит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ее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приютить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и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обогреть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весны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Муравей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ее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спрашивает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: «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работала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ль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в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лето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?».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Стрекоза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отвечает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,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что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не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этого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было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!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Тогда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Муравей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ее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прогоняет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: «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Ты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все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пела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?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Это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дело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.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Так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поди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же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 </a:t>
            </a:r>
            <a:r>
              <a:rPr lang="en-US" sz="2000" dirty="0" err="1">
                <a:solidFill>
                  <a:srgbClr val="222222"/>
                </a:solidFill>
                <a:latin typeface="Aptos"/>
              </a:rPr>
              <a:t>попляши</a:t>
            </a:r>
            <a:r>
              <a:rPr lang="en-US" sz="2000" dirty="0">
                <a:solidFill>
                  <a:srgbClr val="222222"/>
                </a:solidFill>
                <a:latin typeface="Aptos"/>
              </a:rPr>
              <a:t>».</a:t>
            </a:r>
            <a:endParaRPr lang="ru-RU" sz="2000" dirty="0">
              <a:latin typeface="Aptos"/>
            </a:endParaRPr>
          </a:p>
        </p:txBody>
      </p:sp>
      <p:pic>
        <p:nvPicPr>
          <p:cNvPr id="4" name="Объект 3" descr="Изображение выглядит как мультфильм, рисунок, иллюстрация, одежда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76942143-6BD3-39A3-FCBE-65434796E4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23569" r="1" b="11628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8888641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0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xmlns="" id="{04812C46-200A-4DEB-A05E-3ED6C68C2387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Объект 3" descr="Изображение выглядит как статуя, скульптура, на открытом воздухе, Резьба по камню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65C1C6AE-1BA5-579E-5EB3-0171281B195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450" r="11475" b="-1"/>
          <a:stretch/>
        </p:blipFill>
        <p:spPr>
          <a:xfrm>
            <a:off x="1" y="10"/>
            <a:ext cx="9669642" cy="685799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1EA859B-E555-4109-94F3-6700E046E00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 flipH="1">
            <a:off x="5125019" y="0"/>
            <a:ext cx="7066978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xmlns="" id="{32460DED-D965-7A87-458E-05815A3CCC0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71763" y="2004356"/>
            <a:ext cx="3646343" cy="4172607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en-US" err="1"/>
              <a:t>Скульптором</a:t>
            </a:r>
            <a:r>
              <a:rPr lang="en-US" dirty="0"/>
              <a:t> </a:t>
            </a:r>
            <a:r>
              <a:rPr lang="en-US" err="1"/>
              <a:t>памятника</a:t>
            </a:r>
            <a:r>
              <a:rPr lang="en-US" dirty="0"/>
              <a:t> </a:t>
            </a:r>
            <a:r>
              <a:rPr lang="en-US" err="1"/>
              <a:t>является</a:t>
            </a:r>
            <a:r>
              <a:rPr lang="en-US" dirty="0"/>
              <a:t> </a:t>
            </a:r>
            <a:r>
              <a:rPr lang="en-US" err="1"/>
              <a:t>Петр</a:t>
            </a:r>
            <a:r>
              <a:rPr lang="en-US" dirty="0"/>
              <a:t> </a:t>
            </a:r>
            <a:r>
              <a:rPr lang="en-US" err="1"/>
              <a:t>Карлович</a:t>
            </a:r>
            <a:r>
              <a:rPr lang="en-US" dirty="0"/>
              <a:t> </a:t>
            </a:r>
            <a:r>
              <a:rPr lang="en-US" err="1"/>
              <a:t>Клодт</a:t>
            </a:r>
            <a:r>
              <a:rPr lang="en-US" dirty="0"/>
              <a:t>, </a:t>
            </a:r>
            <a:r>
              <a:rPr lang="en-US" err="1"/>
              <a:t>который</a:t>
            </a:r>
            <a:r>
              <a:rPr lang="en-US" dirty="0"/>
              <a:t> </a:t>
            </a:r>
            <a:r>
              <a:rPr lang="en-US" err="1"/>
              <a:t>всех</a:t>
            </a:r>
            <a:r>
              <a:rPr lang="en-US" dirty="0"/>
              <a:t> </a:t>
            </a:r>
            <a:r>
              <a:rPr lang="en-US" err="1"/>
              <a:t>зверей</a:t>
            </a:r>
            <a:r>
              <a:rPr lang="en-US" dirty="0"/>
              <a:t> </a:t>
            </a:r>
            <a:r>
              <a:rPr lang="en-US" err="1"/>
              <a:t>лепил</a:t>
            </a:r>
            <a:r>
              <a:rPr lang="en-US" dirty="0"/>
              <a:t> с </a:t>
            </a:r>
            <a:r>
              <a:rPr lang="en-US" err="1"/>
              <a:t>натуры</a:t>
            </a:r>
            <a:r>
              <a:rPr lang="en-US" dirty="0"/>
              <a:t>.</a:t>
            </a:r>
          </a:p>
          <a:p>
            <a:pPr marL="0" indent="0">
              <a:buNone/>
            </a:pPr>
            <a:endParaRPr lang="en-US" sz="1400" dirty="0">
              <a:solidFill>
                <a:srgbClr val="4B4F5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96008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53CA3DAA-08BB-476F-9793-941CFAEA5E6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C1EF744A-E0CA-4659-9909-4B77BF70D349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A09C8437-171E-4687-AA5E-A46A56AEE0E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xmlns="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4FEFA667-DE58-4745-9E9D-C6E61CB06A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xmlns="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xmlns="" val="1"/>
              </p:ext>
            </p:extLst>
          </p:nvPr>
        </p:nvSpPr>
        <p:spPr>
          <a:xfrm>
            <a:off x="45720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" name="Объект 3" descr="Изображение выглядит как Человеческое лицо, картина, иллюстрация, мультфильм&#10;&#10;Содержимое, созданное ИИ, может быть неверным.">
            <a:extLst>
              <a:ext uri="{FF2B5EF4-FFF2-40B4-BE49-F238E27FC236}">
                <a16:creationId xmlns:a16="http://schemas.microsoft.com/office/drawing/2014/main" xmlns="" id="{BC5E7EA1-34C1-0CF4-2BB6-AA426900C21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918" r="8920" b="1"/>
          <a:stretch/>
        </p:blipFill>
        <p:spPr>
          <a:xfrm>
            <a:off x="1019908" y="1535723"/>
            <a:ext cx="5292969" cy="3985846"/>
          </a:xfrm>
          <a:prstGeom prst="rect">
            <a:avLst/>
          </a:prstGeom>
        </p:spPr>
      </p:pic>
      <p:sp>
        <p:nvSpPr>
          <p:cNvPr id="8" name="Content Placeholder 7">
            <a:extLst>
              <a:ext uri="{FF2B5EF4-FFF2-40B4-BE49-F238E27FC236}">
                <a16:creationId xmlns:a16="http://schemas.microsoft.com/office/drawing/2014/main" xmlns="" id="{D4EEC641-A1DE-E52E-5F6C-5B384CEAA0B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68307" y="1548308"/>
            <a:ext cx="4466493" cy="3668461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0" indent="0">
              <a:buNone/>
            </a:pPr>
            <a:endParaRPr lang="en-US" dirty="0">
              <a:solidFill>
                <a:srgbClr val="4B4F58"/>
              </a:solidFill>
              <a:ea typeface="+mn-lt"/>
              <a:cs typeface="+mn-lt"/>
            </a:endParaRPr>
          </a:p>
          <a:p>
            <a:pPr marL="0" indent="0">
              <a:buNone/>
            </a:pP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Прекрасный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поэт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и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публицист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создал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более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200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басен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,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каждая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из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которых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несет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в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себе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бесценную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,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глубокую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мораль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,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актуальную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и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на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сегодняшний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 </a:t>
            </a:r>
            <a:r>
              <a:rPr lang="en-US" err="1">
                <a:solidFill>
                  <a:srgbClr val="4B4F58"/>
                </a:solidFill>
                <a:ea typeface="+mn-lt"/>
                <a:cs typeface="+mn-lt"/>
              </a:rPr>
              <a:t>день</a:t>
            </a:r>
            <a:r>
              <a:rPr lang="en-US" dirty="0">
                <a:solidFill>
                  <a:srgbClr val="4B4F58"/>
                </a:solidFill>
                <a:ea typeface="+mn-lt"/>
                <a:cs typeface="+mn-lt"/>
              </a:rPr>
              <a:t>.</a:t>
            </a:r>
            <a:endParaRPr lang="en-US">
              <a:solidFill>
                <a:srgbClr val="000000">
                  <a:alpha val="5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11025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Стандартная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</TotalTime>
  <Words>439</Words>
  <Application>Microsoft Office PowerPoint</Application>
  <PresentationFormat>Широкоэкранный</PresentationFormat>
  <Paragraphs>27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7" baseType="lpstr">
      <vt:lpstr>Aptos</vt:lpstr>
      <vt:lpstr>Aptos Display</vt:lpstr>
      <vt:lpstr>Arial</vt:lpstr>
      <vt:lpstr>Calibri</vt:lpstr>
      <vt:lpstr>Raleway</vt:lpstr>
      <vt:lpstr>Times New Roman</vt:lpstr>
      <vt:lpstr>Тема Office</vt:lpstr>
      <vt:lpstr>Презентация PowerPoint</vt:lpstr>
      <vt:lpstr> С улыбкой доброю, с приветливостью взгляда, Он, точно с старческой неспешностью речей, Рассказывает нам, с своих высоких кресел, Про нравы странные и глупости зверей, И все смеются вкруг и сам он тихо-весел.</vt:lpstr>
      <vt:lpstr>Презентация PowerPoint</vt:lpstr>
      <vt:lpstr>Ворона и лисица</vt:lpstr>
      <vt:lpstr>Квартет</vt:lpstr>
      <vt:lpstr>Мартышка и очки</vt:lpstr>
      <vt:lpstr>Стрекоза и муравей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/>
  <cp:lastModifiedBy>ikt</cp:lastModifiedBy>
  <cp:revision>291</cp:revision>
  <dcterms:created xsi:type="dcterms:W3CDTF">2025-02-22T14:34:09Z</dcterms:created>
  <dcterms:modified xsi:type="dcterms:W3CDTF">2025-03-27T21:51:54Z</dcterms:modified>
</cp:coreProperties>
</file>