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283" r:id="rId3"/>
    <p:sldId id="284" r:id="rId4"/>
    <p:sldId id="286" r:id="rId5"/>
    <p:sldId id="287" r:id="rId6"/>
    <p:sldId id="288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8177" autoAdjust="0"/>
  </p:normalViewPr>
  <p:slideViewPr>
    <p:cSldViewPr>
      <p:cViewPr>
        <p:scale>
          <a:sx n="100" d="100"/>
          <a:sy n="100" d="100"/>
        </p:scale>
        <p:origin x="-153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C16A-C2FE-4FFB-8CA8-9DE257F187E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628E-543C-4E98-AF00-F533B240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baseline="0" dirty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8BEC-D0AC-432A-9F34-663B89E855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8BEC-D0AC-432A-9F34-663B89E855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8BEC-D0AC-432A-9F34-663B89E855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628E-543C-4E98-AF00-F533B240C7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628E-543C-4E98-AF00-F533B240C75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628E-543C-4E98-AF00-F533B240C7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628E-543C-4E98-AF00-F533B240C75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2F23-EEB0-45D3-BD88-36E3C968AAF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eg" /><Relationship Id="rId11" Type="http://schemas.openxmlformats.org/officeDocument/2006/relationships/image" Target="../media/image12.jpeg" /><Relationship Id="rId5" Type="http://schemas.openxmlformats.org/officeDocument/2006/relationships/image" Target="../media/image6.jpeg" /><Relationship Id="rId10" Type="http://schemas.openxmlformats.org/officeDocument/2006/relationships/image" Target="../media/image11.jpeg" /><Relationship Id="rId4" Type="http://schemas.openxmlformats.org/officeDocument/2006/relationships/image" Target="../media/image5.jpeg" /><Relationship Id="rId9" Type="http://schemas.openxmlformats.org/officeDocument/2006/relationships/image" Target="../media/image10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13.jpeg" /><Relationship Id="rId7" Type="http://schemas.openxmlformats.org/officeDocument/2006/relationships/image" Target="../media/image1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eg" /><Relationship Id="rId11" Type="http://schemas.openxmlformats.org/officeDocument/2006/relationships/image" Target="../media/image21.jpeg" /><Relationship Id="rId5" Type="http://schemas.openxmlformats.org/officeDocument/2006/relationships/image" Target="../media/image15.jpeg" /><Relationship Id="rId10" Type="http://schemas.openxmlformats.org/officeDocument/2006/relationships/image" Target="../media/image20.jpeg" /><Relationship Id="rId4" Type="http://schemas.openxmlformats.org/officeDocument/2006/relationships/image" Target="../media/image14.jpeg" /><Relationship Id="rId9" Type="http://schemas.openxmlformats.org/officeDocument/2006/relationships/image" Target="../media/image19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7" Type="http://schemas.openxmlformats.org/officeDocument/2006/relationships/image" Target="../media/image2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501122" cy="5357850"/>
          </a:xfrm>
        </p:spPr>
        <p:txBody>
          <a:bodyPr>
            <a:normAutofit fontScale="90000"/>
          </a:bodyPr>
          <a:lstStyle/>
          <a:p>
            <a:pPr indent="457200" algn="ctr"/>
            <a:r>
              <a:rPr lang="ru-RU" sz="4000" b="1" i="1" dirty="0">
                <a:solidFill>
                  <a:srgbClr val="0070C0"/>
                </a:solidFill>
                <a:ea typeface="Times New Roman"/>
              </a:rPr>
              <a:t>Детское </a:t>
            </a:r>
            <a:r>
              <a:rPr lang="ru-RU" sz="4000" b="1" i="1" dirty="0" err="1">
                <a:solidFill>
                  <a:srgbClr val="0070C0"/>
                </a:solidFill>
                <a:ea typeface="Times New Roman"/>
              </a:rPr>
              <a:t>досуговое</a:t>
            </a:r>
            <a:r>
              <a:rPr lang="ru-RU" sz="4000" b="1" i="1" dirty="0">
                <a:solidFill>
                  <a:srgbClr val="0070C0"/>
                </a:solidFill>
                <a:ea typeface="Times New Roman"/>
              </a:rPr>
              <a:t>  </a:t>
            </a:r>
            <a:br>
              <a:rPr lang="ru-RU" sz="4000" b="1" i="1" dirty="0">
                <a:solidFill>
                  <a:srgbClr val="0070C0"/>
                </a:solidFill>
                <a:ea typeface="Times New Roman"/>
              </a:rPr>
            </a:br>
            <a:r>
              <a:rPr lang="ru-RU" sz="4000" b="1" i="1" dirty="0">
                <a:solidFill>
                  <a:srgbClr val="0070C0"/>
                </a:solidFill>
                <a:ea typeface="Times New Roman"/>
              </a:rPr>
              <a:t>объединение</a:t>
            </a:r>
            <a:r>
              <a:rPr lang="en-US" sz="4000" b="1" i="1" dirty="0">
                <a:solidFill>
                  <a:srgbClr val="0070C0"/>
                </a:solidFill>
                <a:ea typeface="Times New Roman"/>
              </a:rPr>
              <a:t> </a:t>
            </a:r>
            <a:br>
              <a:rPr lang="ru-RU" sz="4000" b="1" i="1" dirty="0">
                <a:solidFill>
                  <a:srgbClr val="0070C0"/>
                </a:solidFill>
                <a:ea typeface="Times New Roman"/>
              </a:rPr>
            </a:br>
            <a:r>
              <a:rPr lang="en-US" sz="4000" b="1" i="1" dirty="0">
                <a:solidFill>
                  <a:srgbClr val="0070C0"/>
                </a:solidFill>
              </a:rPr>
              <a:t>“</a:t>
            </a:r>
            <a:r>
              <a:rPr lang="ru-RU" sz="4000" b="1" i="1" dirty="0">
                <a:solidFill>
                  <a:srgbClr val="FF0000"/>
                </a:solidFill>
              </a:rPr>
              <a:t>П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000" b="1" i="1" dirty="0">
                <a:solidFill>
                  <a:srgbClr val="FFC000"/>
                </a:solidFill>
              </a:rPr>
              <a:t>о</a:t>
            </a:r>
            <a:r>
              <a:rPr lang="ru-RU" sz="4000" b="1" i="1" dirty="0">
                <a:solidFill>
                  <a:srgbClr val="00B050"/>
                </a:solidFill>
              </a:rPr>
              <a:t>ж</a:t>
            </a:r>
            <a:r>
              <a:rPr lang="ru-RU" sz="4000" b="1" i="1" dirty="0">
                <a:solidFill>
                  <a:srgbClr val="0070C0"/>
                </a:solidFill>
              </a:rPr>
              <a:t>е</a:t>
            </a:r>
            <a:r>
              <a:rPr lang="ru-RU" sz="4000" b="1" i="1" dirty="0">
                <a:solidFill>
                  <a:srgbClr val="002060"/>
                </a:solidFill>
              </a:rPr>
              <a:t>к</a:t>
            </a:r>
            <a:r>
              <a:rPr lang="ru-RU" sz="4000" b="1" i="1" dirty="0">
                <a:solidFill>
                  <a:srgbClr val="7030A0"/>
                </a:solidFill>
              </a:rPr>
              <a:t>т</a:t>
            </a:r>
            <a:r>
              <a:rPr lang="ru-RU" sz="4000" b="1" i="1" dirty="0">
                <a:solidFill>
                  <a:srgbClr val="FF0000"/>
                </a:solidFill>
              </a:rPr>
              <a:t>о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FFC000"/>
                </a:solidFill>
              </a:rPr>
              <a:t>ш</a:t>
            </a:r>
            <a:r>
              <a:rPr lang="ru-RU" sz="4000" b="1" i="1" dirty="0">
                <a:solidFill>
                  <a:srgbClr val="00B050"/>
                </a:solidFill>
              </a:rPr>
              <a:t>к</a:t>
            </a:r>
            <a:r>
              <a:rPr lang="ru-RU" sz="4000" b="1" i="1" dirty="0">
                <a:solidFill>
                  <a:srgbClr val="0070C0"/>
                </a:solidFill>
              </a:rPr>
              <a:t>о</a:t>
            </a:r>
            <a:r>
              <a:rPr lang="ru-RU" sz="4000" b="1" i="1" dirty="0">
                <a:solidFill>
                  <a:srgbClr val="002060"/>
                </a:solidFill>
              </a:rPr>
              <a:t>л</a:t>
            </a:r>
            <a:r>
              <a:rPr lang="ru-RU" sz="4000" b="1" i="1" dirty="0">
                <a:solidFill>
                  <a:srgbClr val="7030A0"/>
                </a:solidFill>
              </a:rPr>
              <a:t>ь</a:t>
            </a:r>
            <a:r>
              <a:rPr lang="ru-RU" sz="4000" b="1" i="1" dirty="0">
                <a:solidFill>
                  <a:srgbClr val="FF0000"/>
                </a:solidFill>
              </a:rPr>
              <a:t>н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000" b="1" i="1" dirty="0">
                <a:solidFill>
                  <a:srgbClr val="FFC000"/>
                </a:solidFill>
              </a:rPr>
              <a:t>х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00B050"/>
                </a:solidFill>
              </a:rPr>
              <a:t>д</a:t>
            </a:r>
            <a:r>
              <a:rPr lang="ru-RU" sz="4000" b="1" i="1" dirty="0">
                <a:solidFill>
                  <a:srgbClr val="0070C0"/>
                </a:solidFill>
              </a:rPr>
              <a:t>е</a:t>
            </a:r>
            <a:r>
              <a:rPr lang="ru-RU" sz="4000" b="1" i="1" dirty="0">
                <a:solidFill>
                  <a:srgbClr val="002060"/>
                </a:solidFill>
              </a:rPr>
              <a:t>л</a:t>
            </a:r>
            <a:r>
              <a:rPr lang="en-US" sz="4000" b="1" i="1" dirty="0">
                <a:solidFill>
                  <a:srgbClr val="0070C0"/>
                </a:solidFill>
              </a:rPr>
              <a:t>” </a:t>
            </a:r>
            <a:br>
              <a:rPr lang="ru-RU" sz="4000" b="1" i="1" dirty="0">
                <a:solidFill>
                  <a:srgbClr val="0070C0"/>
                </a:solidFill>
              </a:rPr>
            </a:br>
            <a:br>
              <a:rPr lang="ru-RU" sz="4000" b="1" i="1" dirty="0">
                <a:solidFill>
                  <a:srgbClr val="0070C0"/>
                </a:solidFill>
              </a:rPr>
            </a:br>
            <a:br>
              <a:rPr lang="ru-RU" sz="4000" b="1" i="1" dirty="0">
                <a:solidFill>
                  <a:srgbClr val="0070C0"/>
                </a:solidFill>
              </a:rPr>
            </a:br>
            <a:br>
              <a:rPr lang="ru-RU" sz="4000" b="1" i="1" dirty="0">
                <a:solidFill>
                  <a:srgbClr val="0070C0"/>
                </a:solidFill>
              </a:rPr>
            </a:br>
            <a:br>
              <a:rPr lang="ru-RU" sz="4000" b="1" i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МАСТЕР-КЛАСС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Мы – НОВОГОДНИЕ оформители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-260057"/>
            <a:ext cx="6000792" cy="45719"/>
          </a:xfrm>
        </p:spPr>
        <p:txBody>
          <a:bodyPr>
            <a:noAutofit/>
          </a:bodyPr>
          <a:lstStyle/>
          <a:p>
            <a:pPr algn="r"/>
            <a:endParaRPr lang="ru-RU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20220120_173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2214578" cy="166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220405_130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071810"/>
            <a:ext cx="2286016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221125_234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142852"/>
            <a:ext cx="1000132" cy="1000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7158" y="21429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ГБОУ СОШ № 503 Кировского района Санкт-Петербурга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786182" y="3143248"/>
            <a:ext cx="1444625" cy="1423987"/>
            <a:chOff x="4213" y="5100"/>
            <a:chExt cx="7466" cy="666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1037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0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1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071538" y="4857760"/>
            <a:ext cx="936000" cy="936000"/>
            <a:chOff x="4213" y="5100"/>
            <a:chExt cx="7466" cy="6660"/>
          </a:xfrm>
        </p:grpSpPr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39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31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34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7000892" y="4929198"/>
            <a:ext cx="936000" cy="936000"/>
            <a:chOff x="4213" y="5100"/>
            <a:chExt cx="7466" cy="6660"/>
          </a:xfrm>
        </p:grpSpPr>
        <p:sp>
          <p:nvSpPr>
            <p:cNvPr id="62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73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65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68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9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7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9" name="Group 2"/>
          <p:cNvGrpSpPr>
            <a:grpSpLocks/>
          </p:cNvGrpSpPr>
          <p:nvPr/>
        </p:nvGrpSpPr>
        <p:grpSpPr bwMode="auto">
          <a:xfrm>
            <a:off x="8215338" y="1714488"/>
            <a:ext cx="720000" cy="720000"/>
            <a:chOff x="4213" y="5100"/>
            <a:chExt cx="7466" cy="6660"/>
          </a:xfrm>
        </p:grpSpPr>
        <p:sp>
          <p:nvSpPr>
            <p:cNvPr id="90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1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101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93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4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96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7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8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9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0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95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6" name="Group 2"/>
          <p:cNvGrpSpPr>
            <a:grpSpLocks/>
          </p:cNvGrpSpPr>
          <p:nvPr/>
        </p:nvGrpSpPr>
        <p:grpSpPr bwMode="auto">
          <a:xfrm>
            <a:off x="4214810" y="642918"/>
            <a:ext cx="720000" cy="720000"/>
            <a:chOff x="4213" y="5100"/>
            <a:chExt cx="7466" cy="6660"/>
          </a:xfrm>
        </p:grpSpPr>
        <p:sp>
          <p:nvSpPr>
            <p:cNvPr id="107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118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9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110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1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113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2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3" name="Group 2"/>
          <p:cNvGrpSpPr>
            <a:grpSpLocks/>
          </p:cNvGrpSpPr>
          <p:nvPr/>
        </p:nvGrpSpPr>
        <p:grpSpPr bwMode="auto">
          <a:xfrm>
            <a:off x="357158" y="1643050"/>
            <a:ext cx="720000" cy="720000"/>
            <a:chOff x="4213" y="5100"/>
            <a:chExt cx="7466" cy="6660"/>
          </a:xfrm>
        </p:grpSpPr>
        <p:sp>
          <p:nvSpPr>
            <p:cNvPr id="124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5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135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6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127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8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130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4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9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50006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>
                <a:solidFill>
                  <a:srgbClr val="FF0000"/>
                </a:solidFill>
                <a:ea typeface="Times New Roman"/>
              </a:rPr>
              <a:t>Вас приветствует </a:t>
            </a:r>
            <a:endParaRPr lang="en-US" sz="1600" b="1" dirty="0">
              <a:solidFill>
                <a:srgbClr val="FF0000"/>
              </a:solidFill>
              <a:ea typeface="Times New Roman"/>
            </a:endParaRPr>
          </a:p>
          <a:p>
            <a:pPr indent="457200" algn="just"/>
            <a:r>
              <a:rPr lang="ru-RU" sz="1600" b="1" dirty="0">
                <a:solidFill>
                  <a:srgbClr val="000000"/>
                </a:solidFill>
                <a:ea typeface="Times New Roman"/>
              </a:rPr>
              <a:t>Детское </a:t>
            </a:r>
            <a:r>
              <a:rPr lang="ru-RU" sz="1600" b="1" dirty="0" err="1">
                <a:solidFill>
                  <a:srgbClr val="000000"/>
                </a:solidFill>
                <a:ea typeface="Times New Roman"/>
              </a:rPr>
              <a:t>досуговое</a:t>
            </a:r>
            <a:r>
              <a:rPr lang="ru-RU" sz="1600" b="1" dirty="0">
                <a:solidFill>
                  <a:srgbClr val="000000"/>
                </a:solidFill>
                <a:ea typeface="Times New Roman"/>
              </a:rPr>
              <a:t> объединение </a:t>
            </a:r>
          </a:p>
          <a:p>
            <a:pPr indent="457200" algn="just"/>
            <a:r>
              <a:rPr lang="en-US" sz="1600" b="1" dirty="0">
                <a:solidFill>
                  <a:srgbClr val="000000"/>
                </a:solidFill>
              </a:rPr>
              <a:t>“</a:t>
            </a:r>
            <a:r>
              <a:rPr lang="ru-RU" sz="1600" b="1" dirty="0">
                <a:solidFill>
                  <a:srgbClr val="000000"/>
                </a:solidFill>
              </a:rPr>
              <a:t>Прожектор школьных дел</a:t>
            </a:r>
            <a:r>
              <a:rPr lang="en-US" sz="1600" b="1" dirty="0">
                <a:solidFill>
                  <a:srgbClr val="000000"/>
                </a:solidFill>
              </a:rPr>
              <a:t>” </a:t>
            </a:r>
            <a:endParaRPr lang="ru-RU" sz="1600" b="1" dirty="0">
              <a:solidFill>
                <a:srgbClr val="000000"/>
              </a:solidFill>
            </a:endParaRPr>
          </a:p>
          <a:p>
            <a:pPr indent="457200" algn="just"/>
            <a:endParaRPr lang="en-US" sz="1600" b="1" dirty="0">
              <a:solidFill>
                <a:srgbClr val="000000"/>
              </a:solidFill>
            </a:endParaRPr>
          </a:p>
          <a:p>
            <a:pPr indent="457200" algn="just"/>
            <a:r>
              <a:rPr lang="ru-RU" sz="1600" b="1" dirty="0">
                <a:solidFill>
                  <a:srgbClr val="FF0000"/>
                </a:solidFill>
              </a:rPr>
              <a:t>Мы занимаемся </a:t>
            </a:r>
            <a:endParaRPr lang="en-US" sz="1600" b="1" dirty="0">
              <a:solidFill>
                <a:srgbClr val="FF0000"/>
              </a:solidFill>
            </a:endParaRPr>
          </a:p>
          <a:p>
            <a:pPr indent="457200" algn="just"/>
            <a:r>
              <a:rPr lang="ru-RU" sz="1600" b="1" dirty="0">
                <a:solidFill>
                  <a:srgbClr val="000000"/>
                </a:solidFill>
              </a:rPr>
              <a:t>освещением школьных дел и событий в реальном и виртуальном школьном пространстве </a:t>
            </a:r>
          </a:p>
          <a:p>
            <a:pPr indent="457200" algn="just"/>
            <a:endParaRPr lang="ru-RU" sz="1600" b="1" dirty="0">
              <a:solidFill>
                <a:srgbClr val="000000"/>
              </a:solidFill>
            </a:endParaRPr>
          </a:p>
          <a:p>
            <a:pPr indent="457200" algn="just"/>
            <a:endParaRPr lang="ru-RU" sz="1600" b="1" dirty="0">
              <a:solidFill>
                <a:srgbClr val="000000"/>
              </a:solidFill>
            </a:endParaRPr>
          </a:p>
          <a:p>
            <a:pPr indent="457200" algn="just"/>
            <a:endParaRPr lang="ru-RU" sz="1600" b="1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Рисунок 3" descr="20220126_165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85728"/>
            <a:ext cx="2095514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0220302_165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214554"/>
            <a:ext cx="1393041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220302_165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214818"/>
            <a:ext cx="1703768" cy="2271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210922_1637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14818"/>
            <a:ext cx="1643074" cy="219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211111_1757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4572008"/>
            <a:ext cx="1357322" cy="180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20220407_18313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2214554"/>
            <a:ext cx="2225969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20221023_00484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786322"/>
            <a:ext cx="2286016" cy="1616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20220414_1200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2214554"/>
            <a:ext cx="247651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20220428_1718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43240" y="2214554"/>
            <a:ext cx="1500198" cy="200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b="1" dirty="0">
                <a:solidFill>
                  <a:srgbClr val="C00000"/>
                </a:solidFill>
              </a:rPr>
              <a:t>Наша команда</a:t>
            </a:r>
            <a:r>
              <a:rPr lang="en-US" b="1" dirty="0">
                <a:solidFill>
                  <a:srgbClr val="C00000"/>
                </a:solidFill>
              </a:rPr>
              <a:t> – </a:t>
            </a:r>
            <a:r>
              <a:rPr lang="ru-RU" b="1" dirty="0">
                <a:solidFill>
                  <a:srgbClr val="C00000"/>
                </a:solidFill>
              </a:rPr>
              <a:t>Лера</a:t>
            </a:r>
            <a:r>
              <a:rPr lang="ru-RU" b="1" dirty="0"/>
              <a:t>, </a:t>
            </a:r>
            <a:r>
              <a:rPr lang="ru-RU" b="1" dirty="0">
                <a:solidFill>
                  <a:srgbClr val="00B050"/>
                </a:solidFill>
              </a:rPr>
              <a:t>Маша</a:t>
            </a:r>
            <a:r>
              <a:rPr lang="ru-RU" b="1" dirty="0"/>
              <a:t>, </a:t>
            </a:r>
            <a:r>
              <a:rPr lang="ru-RU" b="1" dirty="0">
                <a:solidFill>
                  <a:srgbClr val="7030A0"/>
                </a:solidFill>
              </a:rPr>
              <a:t>Ксюша</a:t>
            </a:r>
            <a:r>
              <a:rPr lang="ru-RU" b="1" dirty="0"/>
              <a:t>, </a:t>
            </a:r>
            <a:r>
              <a:rPr lang="ru-RU" b="1" dirty="0">
                <a:solidFill>
                  <a:srgbClr val="0070C0"/>
                </a:solidFill>
              </a:rPr>
              <a:t>Марина</a:t>
            </a:r>
            <a:r>
              <a:rPr lang="ru-RU" b="1" dirty="0"/>
              <a:t>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Оля</a:t>
            </a:r>
            <a:r>
              <a:rPr lang="ru-RU" b="1" dirty="0"/>
              <a:t>, </a:t>
            </a:r>
            <a:r>
              <a:rPr lang="ru-RU" b="1" dirty="0">
                <a:solidFill>
                  <a:srgbClr val="308790"/>
                </a:solidFill>
              </a:rPr>
              <a:t>Маша</a:t>
            </a:r>
            <a:r>
              <a:rPr lang="ru-RU" b="1" dirty="0"/>
              <a:t>, </a:t>
            </a:r>
            <a:r>
              <a:rPr lang="ru-RU" b="1" dirty="0">
                <a:solidFill>
                  <a:srgbClr val="FF00FF"/>
                </a:solidFill>
              </a:rPr>
              <a:t>Настя</a:t>
            </a:r>
            <a:r>
              <a:rPr lang="ru-RU" b="1" dirty="0"/>
              <a:t>, </a:t>
            </a:r>
            <a:r>
              <a:rPr lang="ru-RU" b="1" dirty="0">
                <a:solidFill>
                  <a:srgbClr val="3333FF"/>
                </a:solidFill>
              </a:rPr>
              <a:t>Саша</a:t>
            </a:r>
            <a:r>
              <a:rPr lang="ru-RU" b="1" dirty="0"/>
              <a:t>, и – я – </a:t>
            </a:r>
            <a:r>
              <a:rPr lang="ru-RU" b="1" dirty="0">
                <a:solidFill>
                  <a:srgbClr val="002060"/>
                </a:solidFill>
              </a:rPr>
              <a:t>Катя! </a:t>
            </a:r>
          </a:p>
          <a:p>
            <a:pPr indent="457200" algn="ctr"/>
            <a:r>
              <a:rPr lang="ru-RU" b="1" dirty="0">
                <a:solidFill>
                  <a:srgbClr val="002060"/>
                </a:solidFill>
              </a:rPr>
              <a:t>Мы любим творчество и коллективную работу. </a:t>
            </a:r>
          </a:p>
          <a:p>
            <a:pPr indent="457200" algn="ctr"/>
            <a:r>
              <a:rPr lang="ru-RU" b="1" dirty="0">
                <a:solidFill>
                  <a:srgbClr val="002060"/>
                </a:solidFill>
              </a:rPr>
              <a:t>Одна из задач нашей деятельности – украшать школьные кабинеты </a:t>
            </a:r>
            <a:r>
              <a:rPr lang="ru-RU" b="1" dirty="0">
                <a:solidFill>
                  <a:srgbClr val="002060"/>
                </a:solidFill>
                <a:ea typeface="Times New Roman"/>
              </a:rPr>
              <a:t>к тематическим праздникам и школьным мероприятиям. </a:t>
            </a:r>
          </a:p>
          <a:p>
            <a:pPr indent="457200" algn="ctr"/>
            <a:r>
              <a:rPr lang="ru-RU" b="1" dirty="0">
                <a:solidFill>
                  <a:srgbClr val="002060"/>
                </a:solidFill>
              </a:rPr>
              <a:t>Мы любим и умеем рисовать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 А рисунки делаем и красками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 и на компьютере. </a:t>
            </a:r>
          </a:p>
          <a:p>
            <a:pPr indent="457200" algn="ctr"/>
            <a:r>
              <a:rPr lang="ru-RU" b="1" dirty="0">
                <a:solidFill>
                  <a:srgbClr val="002060"/>
                </a:solidFill>
              </a:rPr>
              <a:t>Сегодня мы расскажем вам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 что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 команда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“</a:t>
            </a:r>
            <a:r>
              <a:rPr lang="ru-RU" b="1" i="1" dirty="0">
                <a:solidFill>
                  <a:srgbClr val="FF0000"/>
                </a:solidFill>
              </a:rPr>
              <a:t>П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b="1" i="1" dirty="0">
                <a:solidFill>
                  <a:srgbClr val="FFC000"/>
                </a:solidFill>
              </a:rPr>
              <a:t>о</a:t>
            </a:r>
            <a:r>
              <a:rPr lang="ru-RU" b="1" i="1" dirty="0">
                <a:solidFill>
                  <a:srgbClr val="00B050"/>
                </a:solidFill>
              </a:rPr>
              <a:t>ж</a:t>
            </a:r>
            <a:r>
              <a:rPr lang="ru-RU" b="1" i="1" dirty="0">
                <a:solidFill>
                  <a:srgbClr val="0070C0"/>
                </a:solidFill>
              </a:rPr>
              <a:t>е</a:t>
            </a:r>
            <a:r>
              <a:rPr lang="ru-RU" b="1" i="1" dirty="0">
                <a:solidFill>
                  <a:srgbClr val="002060"/>
                </a:solidFill>
              </a:rPr>
              <a:t>к</a:t>
            </a:r>
            <a:r>
              <a:rPr lang="ru-RU" b="1" i="1" dirty="0">
                <a:solidFill>
                  <a:srgbClr val="7030A0"/>
                </a:solidFill>
              </a:rPr>
              <a:t>т</a:t>
            </a:r>
            <a:r>
              <a:rPr lang="ru-RU" b="1" i="1" dirty="0">
                <a:solidFill>
                  <a:srgbClr val="FF0000"/>
                </a:solidFill>
              </a:rPr>
              <a:t>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FFC000"/>
                </a:solidFill>
              </a:rPr>
              <a:t>ш</a:t>
            </a:r>
            <a:r>
              <a:rPr lang="ru-RU" b="1" i="1" dirty="0">
                <a:solidFill>
                  <a:srgbClr val="00B050"/>
                </a:solidFill>
              </a:rPr>
              <a:t>к</a:t>
            </a:r>
            <a:r>
              <a:rPr lang="ru-RU" b="1" i="1" dirty="0">
                <a:solidFill>
                  <a:srgbClr val="0070C0"/>
                </a:solidFill>
              </a:rPr>
              <a:t>о</a:t>
            </a:r>
            <a:r>
              <a:rPr lang="ru-RU" b="1" i="1" dirty="0">
                <a:solidFill>
                  <a:srgbClr val="002060"/>
                </a:solidFill>
              </a:rPr>
              <a:t>л</a:t>
            </a:r>
            <a:r>
              <a:rPr lang="ru-RU" b="1" i="1" dirty="0">
                <a:solidFill>
                  <a:srgbClr val="7030A0"/>
                </a:solidFill>
              </a:rPr>
              <a:t>ь</a:t>
            </a:r>
            <a:r>
              <a:rPr lang="ru-RU" b="1" i="1" dirty="0">
                <a:solidFill>
                  <a:srgbClr val="FF0000"/>
                </a:solidFill>
              </a:rPr>
              <a:t>н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b="1" i="1" dirty="0">
                <a:solidFill>
                  <a:srgbClr val="FFC000"/>
                </a:solidFill>
              </a:rPr>
              <a:t>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B050"/>
                </a:solidFill>
              </a:rPr>
              <a:t>д</a:t>
            </a:r>
            <a:r>
              <a:rPr lang="ru-RU" b="1" i="1" dirty="0">
                <a:solidFill>
                  <a:srgbClr val="0070C0"/>
                </a:solidFill>
              </a:rPr>
              <a:t>е</a:t>
            </a:r>
            <a:r>
              <a:rPr lang="ru-RU" b="1" i="1" dirty="0">
                <a:solidFill>
                  <a:srgbClr val="002060"/>
                </a:solidFill>
              </a:rPr>
              <a:t>л</a:t>
            </a:r>
            <a:r>
              <a:rPr lang="en-US" b="1" i="1" dirty="0">
                <a:solidFill>
                  <a:srgbClr val="0070C0"/>
                </a:solidFill>
              </a:rPr>
              <a:t>” </a:t>
            </a:r>
            <a:r>
              <a:rPr lang="ru-RU" b="1" dirty="0">
                <a:solidFill>
                  <a:srgbClr val="002060"/>
                </a:solidFill>
              </a:rPr>
              <a:t>приготовила в подарок детям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 родителям и ученикам нашей школы </a:t>
            </a:r>
          </a:p>
          <a:p>
            <a:pPr indent="457200" algn="ctr"/>
            <a:r>
              <a:rPr lang="ru-RU" b="1" dirty="0">
                <a:solidFill>
                  <a:srgbClr val="002060"/>
                </a:solidFill>
              </a:rPr>
              <a:t>К НОВОГОДНИМ ПРАЗДНИКАМ! </a:t>
            </a:r>
          </a:p>
          <a:p>
            <a:endParaRPr lang="ru-RU" dirty="0"/>
          </a:p>
        </p:txBody>
      </p:sp>
      <p:pic>
        <p:nvPicPr>
          <p:cNvPr id="4" name="Рисунок 3" descr="20221115_213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714884"/>
            <a:ext cx="1253025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221115_213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91527">
            <a:off x="7551585" y="4802854"/>
            <a:ext cx="1251729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221115_213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06754" flipH="1">
            <a:off x="336040" y="4877907"/>
            <a:ext cx="1273661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221115_2132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72835">
            <a:off x="2357422" y="5143512"/>
            <a:ext cx="1364803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220119_010205.jpg"/>
          <p:cNvPicPr>
            <a:picLocks noChangeAspect="1"/>
          </p:cNvPicPr>
          <p:nvPr/>
        </p:nvPicPr>
        <p:blipFill>
          <a:blip r:embed="rId7"/>
          <a:srcRect l="12820" t="16089" r="20513" b="48284"/>
          <a:stretch>
            <a:fillRect/>
          </a:stretch>
        </p:blipFill>
        <p:spPr>
          <a:xfrm rot="151866">
            <a:off x="5031835" y="3169214"/>
            <a:ext cx="120774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20221115_2129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68822">
            <a:off x="1406525" y="3533995"/>
            <a:ext cx="1282738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20221115_2130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57272" flipH="1">
            <a:off x="6518159" y="3617654"/>
            <a:ext cx="1130391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20221024_155142.jpg"/>
          <p:cNvPicPr>
            <a:picLocks noChangeAspect="1"/>
          </p:cNvPicPr>
          <p:nvPr/>
        </p:nvPicPr>
        <p:blipFill>
          <a:blip r:embed="rId10"/>
          <a:srcRect l="1922" t="2500" r="61555" b="45000"/>
          <a:stretch>
            <a:fillRect/>
          </a:stretch>
        </p:blipFill>
        <p:spPr>
          <a:xfrm rot="778325">
            <a:off x="5645692" y="5128492"/>
            <a:ext cx="1302858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20221115_21313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00364" y="3143248"/>
            <a:ext cx="121992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8662" y="4286256"/>
            <a:ext cx="720000" cy="720000"/>
            <a:chOff x="4213" y="5100"/>
            <a:chExt cx="7466" cy="6660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26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21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357422" y="3143248"/>
            <a:ext cx="720000" cy="720000"/>
            <a:chOff x="4213" y="5100"/>
            <a:chExt cx="7466" cy="6660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43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35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3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38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4286248" y="3143248"/>
            <a:ext cx="720000" cy="720000"/>
            <a:chOff x="4213" y="5100"/>
            <a:chExt cx="7466" cy="6660"/>
          </a:xfrm>
        </p:grpSpPr>
        <p:sp>
          <p:nvSpPr>
            <p:cNvPr id="49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6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60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52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0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55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4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6143636" y="3071810"/>
            <a:ext cx="720000" cy="720000"/>
            <a:chOff x="4213" y="5100"/>
            <a:chExt cx="7466" cy="6660"/>
          </a:xfrm>
        </p:grpSpPr>
        <p:sp>
          <p:nvSpPr>
            <p:cNvPr id="66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3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77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5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69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7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72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5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1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8" name="Group 2"/>
          <p:cNvGrpSpPr>
            <a:grpSpLocks/>
          </p:cNvGrpSpPr>
          <p:nvPr/>
        </p:nvGrpSpPr>
        <p:grpSpPr bwMode="auto">
          <a:xfrm>
            <a:off x="7500958" y="4000504"/>
            <a:ext cx="720000" cy="720000"/>
            <a:chOff x="4213" y="5100"/>
            <a:chExt cx="7466" cy="6660"/>
          </a:xfrm>
        </p:grpSpPr>
        <p:sp>
          <p:nvSpPr>
            <p:cNvPr id="83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0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94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2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86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4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89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3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8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5" name="Group 2"/>
          <p:cNvGrpSpPr>
            <a:grpSpLocks/>
          </p:cNvGrpSpPr>
          <p:nvPr/>
        </p:nvGrpSpPr>
        <p:grpSpPr bwMode="auto">
          <a:xfrm>
            <a:off x="1643042" y="5429264"/>
            <a:ext cx="720000" cy="720000"/>
            <a:chOff x="4213" y="5100"/>
            <a:chExt cx="7466" cy="6660"/>
          </a:xfrm>
        </p:grpSpPr>
        <p:sp>
          <p:nvSpPr>
            <p:cNvPr id="100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7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111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9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103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1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106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5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2" name="Group 2"/>
          <p:cNvGrpSpPr>
            <a:grpSpLocks/>
          </p:cNvGrpSpPr>
          <p:nvPr/>
        </p:nvGrpSpPr>
        <p:grpSpPr bwMode="auto">
          <a:xfrm>
            <a:off x="3357554" y="4786322"/>
            <a:ext cx="720000" cy="720000"/>
            <a:chOff x="4213" y="5100"/>
            <a:chExt cx="7466" cy="6660"/>
          </a:xfrm>
        </p:grpSpPr>
        <p:sp>
          <p:nvSpPr>
            <p:cNvPr id="117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4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128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120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8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123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2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9" name="Group 2"/>
          <p:cNvGrpSpPr>
            <a:grpSpLocks/>
          </p:cNvGrpSpPr>
          <p:nvPr/>
        </p:nvGrpSpPr>
        <p:grpSpPr bwMode="auto">
          <a:xfrm>
            <a:off x="5143504" y="4786322"/>
            <a:ext cx="720000" cy="720000"/>
            <a:chOff x="4213" y="5100"/>
            <a:chExt cx="7466" cy="6660"/>
          </a:xfrm>
        </p:grpSpPr>
        <p:sp>
          <p:nvSpPr>
            <p:cNvPr id="134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1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145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3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137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5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140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1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2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3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4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39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6" name="Group 2"/>
          <p:cNvGrpSpPr>
            <a:grpSpLocks/>
          </p:cNvGrpSpPr>
          <p:nvPr/>
        </p:nvGrpSpPr>
        <p:grpSpPr bwMode="auto">
          <a:xfrm>
            <a:off x="6858016" y="5572140"/>
            <a:ext cx="720000" cy="720000"/>
            <a:chOff x="4213" y="5100"/>
            <a:chExt cx="7466" cy="6660"/>
          </a:xfrm>
        </p:grpSpPr>
        <p:sp>
          <p:nvSpPr>
            <p:cNvPr id="151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8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162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0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154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157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8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9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0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1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56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72152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Создать новогодний праздник можно своими руками!</a:t>
            </a:r>
          </a:p>
          <a:p>
            <a:endParaRPr lang="ru-RU" b="1" i="1" dirty="0"/>
          </a:p>
          <a:p>
            <a:r>
              <a:rPr lang="ru-RU" b="1" i="1" dirty="0">
                <a:solidFill>
                  <a:srgbClr val="002060"/>
                </a:solidFill>
              </a:rPr>
              <a:t>Мы расскажем</a:t>
            </a:r>
            <a:r>
              <a:rPr lang="en-US" b="1" i="1" dirty="0">
                <a:solidFill>
                  <a:srgbClr val="002060"/>
                </a:solidFill>
              </a:rPr>
              <a:t>,</a:t>
            </a:r>
            <a:r>
              <a:rPr lang="ru-RU" b="1" i="1" dirty="0">
                <a:solidFill>
                  <a:srgbClr val="002060"/>
                </a:solidFill>
              </a:rPr>
              <a:t> как украшали окошки на Новый год. </a:t>
            </a:r>
          </a:p>
          <a:p>
            <a:pPr marL="342900" indent="-342900">
              <a:buAutoNum type="arabicPeriod"/>
            </a:pPr>
            <a:r>
              <a:rPr lang="ru-RU" b="1" i="1" dirty="0">
                <a:solidFill>
                  <a:srgbClr val="C00000"/>
                </a:solidFill>
              </a:rPr>
              <a:t>Нарисовали ёлочку с помощью редактора  </a:t>
            </a:r>
            <a:r>
              <a:rPr lang="en-US" b="1" i="1" dirty="0">
                <a:solidFill>
                  <a:srgbClr val="C00000"/>
                </a:solidFill>
              </a:rPr>
              <a:t>Word </a:t>
            </a:r>
          </a:p>
          <a:p>
            <a:pPr marL="342900" indent="-342900">
              <a:buAutoNum type="arabicPeriod"/>
            </a:pPr>
            <a:r>
              <a:rPr lang="ru-RU" b="1" i="1" dirty="0">
                <a:solidFill>
                  <a:srgbClr val="C00000"/>
                </a:solidFill>
              </a:rPr>
              <a:t>Распечатали на принтере много копий</a:t>
            </a:r>
          </a:p>
          <a:p>
            <a:pPr marL="342900" indent="-342900">
              <a:buAutoNum type="arabicPeriod"/>
            </a:pPr>
            <a:r>
              <a:rPr lang="ru-RU" b="1" i="1" dirty="0">
                <a:solidFill>
                  <a:srgbClr val="C00000"/>
                </a:solidFill>
              </a:rPr>
              <a:t>Вырезали по контуру и получили 3 детали композиции</a:t>
            </a:r>
          </a:p>
          <a:p>
            <a:pPr marL="342900" indent="-342900">
              <a:buAutoNum type="arabicPeriod"/>
            </a:pPr>
            <a:r>
              <a:rPr lang="ru-RU" b="1" i="1" dirty="0">
                <a:solidFill>
                  <a:srgbClr val="C00000"/>
                </a:solidFill>
              </a:rPr>
              <a:t>Прикрепили композицию к окну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endParaRPr lang="en-US" b="1" i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 descr="20230204_1107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500306"/>
            <a:ext cx="7143800" cy="3961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599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571480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642918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768" y="5500702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0166" y="5429264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5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533968" y="214290"/>
            <a:ext cx="8057574" cy="6309024"/>
            <a:chOff x="533968" y="214290"/>
            <a:chExt cx="8057574" cy="630902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33968" y="214290"/>
              <a:ext cx="8057574" cy="6309024"/>
              <a:chOff x="533968" y="214290"/>
              <a:chExt cx="8057574" cy="6309024"/>
            </a:xfrm>
          </p:grpSpPr>
          <p:pic>
            <p:nvPicPr>
              <p:cNvPr id="2" name="Рисунок 1" descr="20230204_11010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533871">
                <a:off x="533968" y="740531"/>
                <a:ext cx="2026246" cy="288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" name="Рисунок 2" descr="20230204_11013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71868" y="214290"/>
                <a:ext cx="2046315" cy="288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Рисунок 3" descr="20230204_110156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705426">
                <a:off x="6558605" y="534075"/>
                <a:ext cx="2032937" cy="288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Рисунок 4" descr="20230204_110218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857752" y="3643314"/>
                <a:ext cx="2049000" cy="288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Рисунок 5" descr="20230204_110245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143108" y="3643314"/>
                <a:ext cx="2028963" cy="288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3" name="Стрелка вправо 12"/>
            <p:cNvSpPr/>
            <p:nvPr/>
          </p:nvSpPr>
          <p:spPr>
            <a:xfrm rot="20499897">
              <a:off x="2000232" y="1428736"/>
              <a:ext cx="100013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 rot="436976">
              <a:off x="5876490" y="1347812"/>
              <a:ext cx="100013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rot="7446102">
              <a:off x="6429013" y="5479125"/>
              <a:ext cx="100013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rot="10800000">
              <a:off x="4071934" y="6072206"/>
              <a:ext cx="100013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572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Теперь складываем лист пополам вертикально</a:t>
            </a:r>
            <a:r>
              <a:rPr lang="en-US" sz="2000" b="1" dirty="0">
                <a:solidFill>
                  <a:srgbClr val="00B050"/>
                </a:solidFill>
              </a:rPr>
              <a:t>,</a:t>
            </a:r>
            <a:r>
              <a:rPr lang="ru-RU" sz="2000" b="1" dirty="0">
                <a:solidFill>
                  <a:srgbClr val="00B050"/>
                </a:solidFill>
              </a:rPr>
              <a:t> 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аккуратно вырезаем ножницами</a:t>
            </a:r>
            <a:r>
              <a:rPr lang="en-US" sz="2000" b="1" dirty="0">
                <a:solidFill>
                  <a:srgbClr val="00B050"/>
                </a:solidFill>
              </a:rPr>
              <a:t>,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делаем декоративные прорези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и закрепляем три наши детали на окне липкой лентой! </a:t>
            </a:r>
          </a:p>
          <a:p>
            <a:pPr algn="ctr"/>
            <a:endParaRPr lang="ru-RU" sz="2000" b="1" dirty="0">
              <a:solidFill>
                <a:srgbClr val="00B050"/>
              </a:solidFill>
            </a:endParaRP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Всё просто</a:t>
            </a:r>
            <a:r>
              <a:rPr lang="en-US" sz="2000" b="1" dirty="0">
                <a:solidFill>
                  <a:srgbClr val="00B050"/>
                </a:solidFill>
              </a:rPr>
              <a:t>: </a:t>
            </a:r>
            <a:endParaRPr lang="ru-RU" sz="2000" b="1" dirty="0">
              <a:solidFill>
                <a:srgbClr val="00B050"/>
              </a:solidFill>
            </a:endParaRP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1  </a:t>
            </a:r>
            <a:r>
              <a:rPr lang="ru-RU" sz="2000" b="1" dirty="0">
                <a:solidFill>
                  <a:srgbClr val="00B050"/>
                </a:solidFill>
              </a:rPr>
              <a:t>лист – 3 детали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Это плюс</a:t>
            </a:r>
            <a:r>
              <a:rPr lang="en-US" sz="2000" b="1" dirty="0">
                <a:solidFill>
                  <a:srgbClr val="00B050"/>
                </a:solidFill>
              </a:rPr>
              <a:t>,</a:t>
            </a:r>
            <a:r>
              <a:rPr lang="ru-RU" sz="2000" b="1" dirty="0">
                <a:solidFill>
                  <a:srgbClr val="00B050"/>
                </a:solidFill>
              </a:rPr>
              <a:t> потому что мы ничего не выбрасываем</a:t>
            </a:r>
            <a:r>
              <a:rPr lang="en-US" sz="2000" b="1" dirty="0">
                <a:solidFill>
                  <a:srgbClr val="00B050"/>
                </a:solidFill>
              </a:rPr>
              <a:t>,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а если сделать ёлочку на более плотной бумаге</a:t>
            </a:r>
            <a:r>
              <a:rPr lang="en-US" sz="2000" b="1" dirty="0">
                <a:solidFill>
                  <a:srgbClr val="00B050"/>
                </a:solidFill>
              </a:rPr>
              <a:t>,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то наше украшение будет многоразовым! </a:t>
            </a:r>
          </a:p>
          <a:p>
            <a:r>
              <a:rPr lang="ru-RU" sz="2000" dirty="0">
                <a:solidFill>
                  <a:srgbClr val="00B050"/>
                </a:solidFill>
              </a:rPr>
              <a:t> 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714744" y="3929066"/>
            <a:ext cx="1357322" cy="2343135"/>
            <a:chOff x="7743" y="1819"/>
            <a:chExt cx="3587" cy="7065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7743" y="1819"/>
              <a:ext cx="3587" cy="7065"/>
              <a:chOff x="7743" y="1819"/>
              <a:chExt cx="3587" cy="7065"/>
            </a:xfrm>
          </p:grpSpPr>
          <p:sp>
            <p:nvSpPr>
              <p:cNvPr id="11" name="Rectangle 59"/>
              <p:cNvSpPr>
                <a:spLocks noChangeArrowheads="1"/>
              </p:cNvSpPr>
              <p:nvPr/>
            </p:nvSpPr>
            <p:spPr bwMode="auto">
              <a:xfrm>
                <a:off x="9238" y="7472"/>
                <a:ext cx="652" cy="1412"/>
              </a:xfrm>
              <a:prstGeom prst="rect">
                <a:avLst/>
              </a:prstGeom>
              <a:solidFill>
                <a:srgbClr val="4843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AutoShape 60"/>
              <p:cNvSpPr>
                <a:spLocks noChangeArrowheads="1"/>
              </p:cNvSpPr>
              <p:nvPr/>
            </p:nvSpPr>
            <p:spPr bwMode="auto">
              <a:xfrm>
                <a:off x="7743" y="4577"/>
                <a:ext cx="3519" cy="3071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AutoShape 61"/>
              <p:cNvSpPr>
                <a:spLocks noChangeArrowheads="1"/>
              </p:cNvSpPr>
              <p:nvPr/>
            </p:nvSpPr>
            <p:spPr bwMode="auto">
              <a:xfrm>
                <a:off x="7743" y="3421"/>
                <a:ext cx="3587" cy="2869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AutoShape 62"/>
              <p:cNvSpPr>
                <a:spLocks noChangeArrowheads="1"/>
              </p:cNvSpPr>
              <p:nvPr/>
            </p:nvSpPr>
            <p:spPr bwMode="auto">
              <a:xfrm>
                <a:off x="7906" y="2650"/>
                <a:ext cx="3247" cy="2336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AutoShape 63"/>
              <p:cNvSpPr>
                <a:spLocks noChangeArrowheads="1"/>
              </p:cNvSpPr>
              <p:nvPr/>
            </p:nvSpPr>
            <p:spPr bwMode="auto">
              <a:xfrm>
                <a:off x="8667" y="1819"/>
                <a:ext cx="1740" cy="1602"/>
              </a:xfrm>
              <a:prstGeom prst="star4">
                <a:avLst>
                  <a:gd name="adj" fmla="val 17991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AutoShape 64"/>
            <p:cNvSpPr>
              <a:spLocks noChangeArrowheads="1"/>
            </p:cNvSpPr>
            <p:nvPr/>
          </p:nvSpPr>
          <p:spPr bwMode="auto">
            <a:xfrm>
              <a:off x="8598" y="4297"/>
              <a:ext cx="762" cy="734"/>
            </a:xfrm>
            <a:prstGeom prst="flowChartConnector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65"/>
            <p:cNvSpPr>
              <a:spLocks noChangeArrowheads="1"/>
            </p:cNvSpPr>
            <p:nvPr/>
          </p:nvSpPr>
          <p:spPr bwMode="auto">
            <a:xfrm>
              <a:off x="9718" y="4986"/>
              <a:ext cx="762" cy="734"/>
            </a:xfrm>
            <a:prstGeom prst="flowChartConnector">
              <a:avLst/>
            </a:prstGeom>
            <a:solidFill>
              <a:srgbClr val="5F497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66"/>
            <p:cNvSpPr>
              <a:spLocks noChangeArrowheads="1"/>
            </p:cNvSpPr>
            <p:nvPr/>
          </p:nvSpPr>
          <p:spPr bwMode="auto">
            <a:xfrm>
              <a:off x="8667" y="6738"/>
              <a:ext cx="762" cy="734"/>
            </a:xfrm>
            <a:prstGeom prst="flowChartConnector">
              <a:avLst/>
            </a:prstGeom>
            <a:solidFill>
              <a:srgbClr val="FBD4B4"/>
            </a:solidFill>
            <a:ln w="9525">
              <a:solidFill>
                <a:srgbClr val="93895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67"/>
            <p:cNvSpPr>
              <a:spLocks noChangeArrowheads="1"/>
            </p:cNvSpPr>
            <p:nvPr/>
          </p:nvSpPr>
          <p:spPr bwMode="auto">
            <a:xfrm>
              <a:off x="9908" y="6325"/>
              <a:ext cx="762" cy="734"/>
            </a:xfrm>
            <a:prstGeom prst="flowChartConnector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68"/>
            <p:cNvSpPr>
              <a:spLocks noChangeArrowheads="1"/>
            </p:cNvSpPr>
            <p:nvPr/>
          </p:nvSpPr>
          <p:spPr bwMode="auto">
            <a:xfrm>
              <a:off x="8335" y="5556"/>
              <a:ext cx="762" cy="734"/>
            </a:xfrm>
            <a:prstGeom prst="flowChartConnector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69"/>
            <p:cNvSpPr>
              <a:spLocks noChangeArrowheads="1"/>
            </p:cNvSpPr>
            <p:nvPr/>
          </p:nvSpPr>
          <p:spPr bwMode="auto">
            <a:xfrm>
              <a:off x="9619" y="3502"/>
              <a:ext cx="762" cy="734"/>
            </a:xfrm>
            <a:prstGeom prst="flowChartConnector">
              <a:avLst/>
            </a:prstGeom>
            <a:solidFill>
              <a:srgbClr val="E36C0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2071670" y="5429264"/>
            <a:ext cx="992187" cy="903287"/>
            <a:chOff x="1109" y="4447"/>
            <a:chExt cx="8672" cy="8925"/>
          </a:xfrm>
        </p:grpSpPr>
        <p:sp>
          <p:nvSpPr>
            <p:cNvPr id="17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26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28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9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30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31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32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21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Group 70"/>
          <p:cNvGrpSpPr>
            <a:grpSpLocks/>
          </p:cNvGrpSpPr>
          <p:nvPr/>
        </p:nvGrpSpPr>
        <p:grpSpPr bwMode="auto">
          <a:xfrm>
            <a:off x="1000100" y="3429000"/>
            <a:ext cx="992187" cy="903287"/>
            <a:chOff x="1109" y="4447"/>
            <a:chExt cx="8672" cy="8925"/>
          </a:xfrm>
        </p:grpSpPr>
        <p:sp>
          <p:nvSpPr>
            <p:cNvPr id="35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8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44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5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46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7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48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4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50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39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" name="Group 70"/>
          <p:cNvGrpSpPr>
            <a:grpSpLocks/>
          </p:cNvGrpSpPr>
          <p:nvPr/>
        </p:nvGrpSpPr>
        <p:grpSpPr bwMode="auto">
          <a:xfrm>
            <a:off x="428596" y="571480"/>
            <a:ext cx="992187" cy="903287"/>
            <a:chOff x="1109" y="4447"/>
            <a:chExt cx="8672" cy="8925"/>
          </a:xfrm>
        </p:grpSpPr>
        <p:sp>
          <p:nvSpPr>
            <p:cNvPr id="53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6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62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3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64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5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66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7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68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57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5786446" y="5429264"/>
            <a:ext cx="992187" cy="903287"/>
            <a:chOff x="1109" y="4447"/>
            <a:chExt cx="8672" cy="8925"/>
          </a:xfrm>
        </p:grpSpPr>
        <p:sp>
          <p:nvSpPr>
            <p:cNvPr id="71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4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80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1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82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83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84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8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86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7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75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8" name="Group 70"/>
          <p:cNvGrpSpPr>
            <a:grpSpLocks/>
          </p:cNvGrpSpPr>
          <p:nvPr/>
        </p:nvGrpSpPr>
        <p:grpSpPr bwMode="auto">
          <a:xfrm>
            <a:off x="7215206" y="3571876"/>
            <a:ext cx="992187" cy="903287"/>
            <a:chOff x="1109" y="4447"/>
            <a:chExt cx="8672" cy="8925"/>
          </a:xfrm>
        </p:grpSpPr>
        <p:sp>
          <p:nvSpPr>
            <p:cNvPr id="89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2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98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9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100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01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102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03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104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93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" name="Group 70"/>
          <p:cNvGrpSpPr>
            <a:grpSpLocks/>
          </p:cNvGrpSpPr>
          <p:nvPr/>
        </p:nvGrpSpPr>
        <p:grpSpPr bwMode="auto">
          <a:xfrm>
            <a:off x="7715272" y="571480"/>
            <a:ext cx="992187" cy="903287"/>
            <a:chOff x="1109" y="4447"/>
            <a:chExt cx="8672" cy="8925"/>
          </a:xfrm>
        </p:grpSpPr>
        <p:sp>
          <p:nvSpPr>
            <p:cNvPr id="107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0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116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7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118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19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120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21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122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111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WordArt 88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714348" y="4643446"/>
            <a:ext cx="7643866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Новым годом!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500034" y="214291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</a:t>
            </a:r>
            <a:endParaRPr lang="ru-RU" sz="4800" dirty="0"/>
          </a:p>
        </p:txBody>
      </p:sp>
      <p:grpSp>
        <p:nvGrpSpPr>
          <p:cNvPr id="201" name="Группа 200"/>
          <p:cNvGrpSpPr/>
          <p:nvPr/>
        </p:nvGrpSpPr>
        <p:grpSpPr>
          <a:xfrm>
            <a:off x="1857356" y="1785926"/>
            <a:ext cx="5214974" cy="2786082"/>
            <a:chOff x="2500298" y="1714488"/>
            <a:chExt cx="6000792" cy="3429024"/>
          </a:xfrm>
        </p:grpSpPr>
        <p:sp>
          <p:nvSpPr>
            <p:cNvPr id="183" name="Горизонтальный свиток 182"/>
            <p:cNvSpPr/>
            <p:nvPr/>
          </p:nvSpPr>
          <p:spPr>
            <a:xfrm>
              <a:off x="2500298" y="1714488"/>
              <a:ext cx="6000792" cy="3429024"/>
            </a:xfrm>
            <a:prstGeom prst="horizontalScroll">
              <a:avLst/>
            </a:prstGeom>
            <a:gradFill>
              <a:gsLst>
                <a:gs pos="0">
                  <a:srgbClr val="0070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B0F0"/>
                </a:solidFill>
              </a:endParaRPr>
            </a:p>
          </p:txBody>
        </p:sp>
        <p:pic>
          <p:nvPicPr>
            <p:cNvPr id="182" name="Рисунок 181" descr="20220405_13042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1934" y="2357430"/>
              <a:ext cx="2928958" cy="21967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84" name="Group 2"/>
          <p:cNvGrpSpPr>
            <a:grpSpLocks/>
          </p:cNvGrpSpPr>
          <p:nvPr/>
        </p:nvGrpSpPr>
        <p:grpSpPr bwMode="auto">
          <a:xfrm>
            <a:off x="500034" y="500042"/>
            <a:ext cx="1444625" cy="1423987"/>
            <a:chOff x="4213" y="5100"/>
            <a:chExt cx="7466" cy="6660"/>
          </a:xfrm>
        </p:grpSpPr>
        <p:sp>
          <p:nvSpPr>
            <p:cNvPr id="185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6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196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7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188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89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191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2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3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4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5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90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2" name="Group 2"/>
          <p:cNvGrpSpPr>
            <a:grpSpLocks/>
          </p:cNvGrpSpPr>
          <p:nvPr/>
        </p:nvGrpSpPr>
        <p:grpSpPr bwMode="auto">
          <a:xfrm>
            <a:off x="7286644" y="428604"/>
            <a:ext cx="1444625" cy="1423987"/>
            <a:chOff x="4213" y="5100"/>
            <a:chExt cx="7466" cy="6660"/>
          </a:xfrm>
        </p:grpSpPr>
        <p:sp>
          <p:nvSpPr>
            <p:cNvPr id="203" name="AutoShape 3"/>
            <p:cNvSpPr>
              <a:spLocks noChangeArrowheads="1"/>
            </p:cNvSpPr>
            <p:nvPr/>
          </p:nvSpPr>
          <p:spPr bwMode="auto">
            <a:xfrm rot="-1148536">
              <a:off x="4213" y="5100"/>
              <a:ext cx="7380" cy="6660"/>
            </a:xfrm>
            <a:prstGeom prst="star4">
              <a:avLst>
                <a:gd name="adj" fmla="val 12500"/>
              </a:avLst>
            </a:prstGeom>
            <a:solidFill>
              <a:srgbClr val="8DB3E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4" name="Group 4"/>
            <p:cNvGrpSpPr>
              <a:grpSpLocks/>
            </p:cNvGrpSpPr>
            <p:nvPr/>
          </p:nvGrpSpPr>
          <p:grpSpPr bwMode="auto">
            <a:xfrm>
              <a:off x="5165" y="5723"/>
              <a:ext cx="5459" cy="5242"/>
              <a:chOff x="3140" y="2078"/>
              <a:chExt cx="5459" cy="5242"/>
            </a:xfrm>
          </p:grpSpPr>
          <p:sp>
            <p:nvSpPr>
              <p:cNvPr id="214" name="AutoShape 5"/>
              <p:cNvSpPr>
                <a:spLocks noChangeArrowheads="1"/>
              </p:cNvSpPr>
              <p:nvPr/>
            </p:nvSpPr>
            <p:spPr bwMode="auto">
              <a:xfrm rot="2660835">
                <a:off x="3140" y="2078"/>
                <a:ext cx="5459" cy="5242"/>
              </a:xfrm>
              <a:prstGeom prst="star4">
                <a:avLst>
                  <a:gd name="adj" fmla="val 1250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Oval 6"/>
              <p:cNvSpPr>
                <a:spLocks noChangeArrowheads="1"/>
              </p:cNvSpPr>
              <p:nvPr/>
            </p:nvSpPr>
            <p:spPr bwMode="auto">
              <a:xfrm>
                <a:off x="3645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Oval 7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Oval 8"/>
              <p:cNvSpPr>
                <a:spLocks noChangeArrowheads="1"/>
              </p:cNvSpPr>
              <p:nvPr/>
            </p:nvSpPr>
            <p:spPr bwMode="auto">
              <a:xfrm>
                <a:off x="7500" y="2490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Oval 9"/>
              <p:cNvSpPr>
                <a:spLocks noChangeArrowheads="1"/>
              </p:cNvSpPr>
              <p:nvPr/>
            </p:nvSpPr>
            <p:spPr bwMode="auto">
              <a:xfrm>
                <a:off x="7590" y="6465"/>
                <a:ext cx="630" cy="55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70C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" name="Group 10"/>
            <p:cNvGrpSpPr>
              <a:grpSpLocks/>
            </p:cNvGrpSpPr>
            <p:nvPr/>
          </p:nvGrpSpPr>
          <p:grpSpPr bwMode="auto">
            <a:xfrm>
              <a:off x="4299" y="5100"/>
              <a:ext cx="7380" cy="6660"/>
              <a:chOff x="4299" y="5100"/>
              <a:chExt cx="7380" cy="6660"/>
            </a:xfrm>
          </p:grpSpPr>
          <p:sp>
            <p:nvSpPr>
              <p:cNvPr id="206" name="AutoShape 11"/>
              <p:cNvSpPr>
                <a:spLocks noChangeArrowheads="1"/>
              </p:cNvSpPr>
              <p:nvPr/>
            </p:nvSpPr>
            <p:spPr bwMode="auto">
              <a:xfrm rot="1084433">
                <a:off x="4299" y="5100"/>
                <a:ext cx="7380" cy="6660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7" name="Group 12"/>
              <p:cNvGrpSpPr>
                <a:grpSpLocks/>
              </p:cNvGrpSpPr>
              <p:nvPr/>
            </p:nvGrpSpPr>
            <p:grpSpPr bwMode="auto">
              <a:xfrm rot="2519473">
                <a:off x="5165" y="5723"/>
                <a:ext cx="5459" cy="5242"/>
                <a:chOff x="3140" y="2078"/>
                <a:chExt cx="5459" cy="5242"/>
              </a:xfrm>
            </p:grpSpPr>
            <p:sp>
              <p:nvSpPr>
                <p:cNvPr id="209" name="AutoShape 13"/>
                <p:cNvSpPr>
                  <a:spLocks noChangeArrowheads="1"/>
                </p:cNvSpPr>
                <p:nvPr/>
              </p:nvSpPr>
              <p:spPr bwMode="auto">
                <a:xfrm rot="2660835">
                  <a:off x="3140" y="2078"/>
                  <a:ext cx="5459" cy="5242"/>
                </a:xfrm>
                <a:prstGeom prst="star4">
                  <a:avLst>
                    <a:gd name="adj" fmla="val 12500"/>
                  </a:avLst>
                </a:prstGeom>
                <a:solidFill>
                  <a:srgbClr val="4F81BD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" name="Oval 14"/>
                <p:cNvSpPr>
                  <a:spLocks noChangeArrowheads="1"/>
                </p:cNvSpPr>
                <p:nvPr/>
              </p:nvSpPr>
              <p:spPr bwMode="auto">
                <a:xfrm>
                  <a:off x="3645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" name="Oval 15"/>
                <p:cNvSpPr>
                  <a:spLocks noChangeArrowheads="1"/>
                </p:cNvSpPr>
                <p:nvPr/>
              </p:nvSpPr>
              <p:spPr bwMode="auto">
                <a:xfrm>
                  <a:off x="3645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" name="Oval 16"/>
                <p:cNvSpPr>
                  <a:spLocks noChangeArrowheads="1"/>
                </p:cNvSpPr>
                <p:nvPr/>
              </p:nvSpPr>
              <p:spPr bwMode="auto">
                <a:xfrm>
                  <a:off x="7500" y="2490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" name="Oval 17"/>
                <p:cNvSpPr>
                  <a:spLocks noChangeArrowheads="1"/>
                </p:cNvSpPr>
                <p:nvPr/>
              </p:nvSpPr>
              <p:spPr bwMode="auto">
                <a:xfrm>
                  <a:off x="7590" y="6465"/>
                  <a:ext cx="630" cy="55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70C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8" name="AutoShape 18"/>
              <p:cNvSpPr>
                <a:spLocks noChangeArrowheads="1"/>
              </p:cNvSpPr>
              <p:nvPr/>
            </p:nvSpPr>
            <p:spPr bwMode="auto">
              <a:xfrm rot="6730436">
                <a:off x="6154" y="6443"/>
                <a:ext cx="3651" cy="377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1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747</TotalTime>
  <Words>240</Words>
  <Application>Microsoft Office PowerPoint</Application>
  <PresentationFormat>Экран (4:3)</PresentationFormat>
  <Paragraphs>51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Детское досуговое   объединение  “Прожектор школьных дел”      МАСТЕР-КЛАСС  Мы – НОВОГОДНИЕ оформители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kovolfed@yandex.ru</cp:lastModifiedBy>
  <cp:revision>108</cp:revision>
  <dcterms:created xsi:type="dcterms:W3CDTF">2021-12-03T12:55:05Z</dcterms:created>
  <dcterms:modified xsi:type="dcterms:W3CDTF">2023-03-13T23:13:17Z</dcterms:modified>
</cp:coreProperties>
</file>