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3" r:id="rId5"/>
    <p:sldId id="264" r:id="rId6"/>
    <p:sldId id="262" r:id="rId7"/>
    <p:sldId id="266" r:id="rId8"/>
    <p:sldId id="267" r:id="rId9"/>
    <p:sldId id="265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106" d="100"/>
          <a:sy n="10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4D4757-3973-0A40-94B9-7D6964546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BA70154-AF31-464A-A1D9-292E49EAA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720166-EDC4-3F4B-99A7-FB2B40A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4182FE0-374E-694D-889A-A8AEB1A9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F09EAF-4820-7844-8E80-397AC5F7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75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AF57E2-0771-E844-87E7-016235C5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D5A688-E5A6-F849-AD61-2E6B64F6A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93C2E2B-19CD-4B40-A2FF-9BC05912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1E8BB7-DC61-5248-B2DD-B3156896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D7DFB2-3808-B84E-9701-826EAC3D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267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275E966-CDF2-EC4D-A9A7-2FEFFEAC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0DD22D9-B44A-9F4C-9441-8004475E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01E08A-104B-A24B-A4D4-AD9A3D2D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13C7B8-607B-2242-BD7F-81D7F46F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716101-BF48-F449-8AC4-50AE65774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116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57EBE9-1333-204C-BD9C-909FE331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9C65AC-9F00-C341-A5E2-B3BB7660D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7C8400-8DAD-EF47-8AFD-4BB8AD84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6F52E8B-245F-BC40-BAD0-CD369319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2A3426-CBF3-EB41-B6B8-1AC28F4D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211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DBE9C7-D0E8-7145-A6BC-DB79D319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1A949E4-2A54-A44F-9B9D-DEE97A9BA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C3D686-35F1-6240-948B-7FC790AB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20F78BD-EB70-2D47-944F-37C21A24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B25D3E-7595-5947-A431-D3981831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46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76C170-8B41-5A47-B677-20E3B2AB7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6E1B51-4971-AC43-A867-FEB9F0202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9083A11-4123-E343-A7B6-AFC8FEF4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C07DD8D-D123-9C4B-8643-4ACBECC9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AACB992-6D3C-9749-A56D-69E1D9BD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FE4AC9-8A4F-EC4A-9FAD-48974190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627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754E13-5C19-1648-9BC4-B1D25AE6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CEC9E2-1563-7641-9B2F-7034DB132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C582511-7F56-8240-A910-6A33651A0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8E25B5C-FC11-CC47-95F7-C73A42071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AA49500-419A-A644-A09D-030408541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8604F71-C3F3-5647-9C5F-ADA6AFE8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F8A6713-EA70-E84F-A729-E03E62F0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ACFB692-7EE2-4141-914A-AFEE479F8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789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2E76B4-EADD-6147-B314-D5CDDA88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2F6C805-0A2D-2D49-9799-7596D7707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A14F6B9-9408-004D-AF3A-80FDC122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5410816-FB3B-0045-A30F-E2A797F1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880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C313C7C-CD84-804F-B9DB-D35AFB71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6A67C0-55BA-1440-A6C4-0557B2D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D009BA-9DDF-E448-8D2A-F5F3AAF9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191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790D8-CE08-4841-BA00-F5AED1A0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C39492-F44B-5149-A0F3-AA980C046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2BB442E-5D73-5047-8635-058E90182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AB29EA6-308B-A34E-B319-F1733E5E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7A633F3-8A0E-6A4F-92FB-0346691F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F8AB044-67B2-2043-AFFF-8CCB19C4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949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A0CB4F-A5DB-F440-B69B-24C21047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7EF5E71-6251-DD46-A5DD-E89D9990A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5BF0CD1-EB13-B541-B012-5A22D82F0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EBC285-EFBD-6948-9CE0-3B2C716D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A7D6277-0638-1C49-A790-8C0C404C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68C776-2827-2246-B623-115C66E7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07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F27DB6-5B3C-0942-B5CE-CC52E596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696795-C1B2-4445-AAE2-5781027A5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C399CDB-E3F5-6F4F-BE1B-941C29AF03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8C093-C7B3-DF43-BF19-76D9F6F14243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A96368D-BFA2-014E-B0D3-C8A52DD40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8B22F7-EB44-084F-9F97-3485672D0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4BBB1-9859-9348-84AE-06B5D413F0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138969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rixblog.com/2014/03/02/australian-nights-sk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ru-ru/photo/1205301/" TargetMode="External"/><Relationship Id="rId7" Type="http://schemas.openxmlformats.org/officeDocument/2006/relationships/hyperlink" Target="https://www.wired.it/scienza/spazio/2020/09/15/foto-venere-fosfina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s://www.pngall.com/mercury-planet-png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ru-ru/photo/1205301/" TargetMode="External"/><Relationship Id="rId7" Type="http://schemas.openxmlformats.org/officeDocument/2006/relationships/hyperlink" Target="https://www.wired.it/scienza/spazio/2020/09/15/foto-venere-fosfina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hyperlink" Target="https://www.pngall.com/mercury-planet-png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milchstra%C3%9Fe-sternenhimmel-2971669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yblogsohs28.blogspot.com/2010/06/blog-post_20.html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414225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stroblogs.nl/2020/09/28/alle-seinen-op-groen-voor-blik-op-rode-planeet-mars/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rixblog.com/2014/03/02/australian-nights-sk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heconversation.com/say-hello-to-our-new-close-but-cold-neighbour-in-space-25856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74008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lickr.com/photos/53460575@N03/48106569413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oscow-live/22517443805/in/photolist-BCwdF7-BEPEeV-zmU1vp-AiMMxK-Afr6th-AhKhbH-zWvxPZ-Afr3Hh-Afr96b-ASda9N-zWnqLs-ASd9dj-AAMwqo-Afr5yS-Afr3Fd-ASd7os-AUo8pT-zWvvmn-AfqNfP-AfqNgR-AUo8tF-AqjKMB-AJn2QC-Ao1u2K-AqjKLe-AqjKSr-AZMVF5-Ao1tLV-AZMVNj-B1YMWH-2bv6xot-2cPp9bG-2cPp98A-QL1kK1-QL1kHs-2bMDhCA-2buWTeZ-2bL9W7N-2cSbsnt-2cSbspH-2cSbsjn-2cSbsjH-2cSbsiR-2btvRNZ-2btvRM6-2btvRMB-2btvRKn-2btvRLz-2btvRJa-2btvRHt" TargetMode="External"/><Relationship Id="rId7" Type="http://schemas.openxmlformats.org/officeDocument/2006/relationships/hyperlink" Target="https://cs.wikipedia.org/wiki/Neptun_(planeta)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hyperlink" Target="https://ru.wikipedia.org/wiki/%D0%A3%D1%80%D0%B0%D0%BD_(%D0%BF%D0%BB%D0%B0%D0%BD%D0%B5%D1%82%D0%B0)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ru-ru/photo/galaxy-1146134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e.wikipedia.org/wiki/%D0%A5%D0%B0%D1%80%D0%BE%D0%BD,_%D1%81%D0%BF%D0%B0%D0%B4%D0%B0%D1%80%D0%BE%D0%B6%D0%BD%D1%96%D0%BA_%D0%9F%D0%BB%D1%83%D1%82%D0%BE%D0%BD%D0%B0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5226814-0EFB-2045-918A-0D2E8E407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Объект 13">
            <a:extLst>
              <a:ext uri="{FF2B5EF4-FFF2-40B4-BE49-F238E27FC236}">
                <a16:creationId xmlns="" xmlns:a16="http://schemas.microsoft.com/office/drawing/2014/main" id="{6973A897-7EB5-A344-9474-46831DC7466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>
              <a:buNone/>
            </a:pPr>
            <a:r>
              <a:rPr lang="ru-RU" sz="6200" dirty="0"/>
              <a:t>                                                                                </a:t>
            </a:r>
            <a:endParaRPr lang="ru-RU" sz="4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28D1312-51A2-E947-B994-5BEC549910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73" t="12525" r="18418"/>
          <a:stretch>
            <a:fillRect/>
          </a:stretch>
        </p:blipFill>
        <p:spPr>
          <a:xfrm>
            <a:off x="8489922" y="205459"/>
            <a:ext cx="3016278" cy="260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81318" y="196459"/>
            <a:ext cx="11367247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3200" u="sng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втор  работы:</a:t>
            </a:r>
            <a:r>
              <a:rPr lang="ru-RU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Боцкина</a:t>
            </a:r>
            <a:r>
              <a:rPr lang="ru-RU" sz="3200" dirty="0" smtClean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 Варвара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rgbClr val="FFC000"/>
                </a:solidFill>
                <a:latin typeface="Calibri" pitchFamily="34" charset="0"/>
                <a:cs typeface="Times New Roman" pitchFamily="18" charset="0"/>
              </a:rPr>
              <a:t>     Вадимовна</a:t>
            </a:r>
            <a:r>
              <a:rPr lang="ru-RU" sz="32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11 </a:t>
            </a:r>
            <a:r>
              <a:rPr lang="ru-RU" sz="32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лет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5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«с» класс </a:t>
            </a:r>
            <a:r>
              <a:rPr lang="ru-RU" sz="32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ГБОУ СОШ № 221, </a:t>
            </a:r>
            <a:endParaRPr lang="ru-RU" sz="3200" b="1" dirty="0" smtClean="0">
              <a:solidFill>
                <a:srgbClr val="FFC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Кировского района</a:t>
            </a:r>
            <a:endParaRPr lang="ru-RU" sz="32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«Планеты</a:t>
            </a: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Солнечной системы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54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рассказывают о себе (комикс)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40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Номинация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«Я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фантазёр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3200" dirty="0" smtClean="0">
              <a:solidFill>
                <a:srgbClr val="FFC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уководитель творческой работы:</a:t>
            </a:r>
            <a:r>
              <a:rPr lang="ru-RU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Мельничук Екатерина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Михайловна, учитель русского языка и литературы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727"/>
    </mc:Choice>
    <mc:Fallback>
      <p:transition spd="slow" advTm="77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A7DB085-7E4B-7845-95B0-F92A54B11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764" y="851647"/>
            <a:ext cx="10479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solidFill>
                  <a:srgbClr val="FFC000"/>
                </a:solidFill>
              </a:rPr>
              <a:t>Вот такой разговор планет подслушала как-то ночью начинающий астроном Варвара…</a:t>
            </a:r>
            <a:endParaRPr lang="ru-RU" sz="48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8847" y="4312024"/>
            <a:ext cx="6741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C000"/>
                </a:solidFill>
              </a:rPr>
              <a:t>Конец.</a:t>
            </a:r>
          </a:p>
          <a:p>
            <a:r>
              <a:rPr lang="ru-RU" sz="4000" b="1" i="1" dirty="0" smtClean="0">
                <a:solidFill>
                  <a:srgbClr val="FFC000"/>
                </a:solidFill>
              </a:rPr>
              <a:t>Спасибо за внимание!</a:t>
            </a:r>
            <a:endParaRPr lang="ru-RU" sz="40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497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594"/>
    </mc:Choice>
    <mc:Fallback>
      <p:transition spd="slow" advTm="659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B8809A-E3EF-4D4D-85CA-8A6BA2B05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259492"/>
            <a:ext cx="12192000" cy="71174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9D341D7-E4CD-F744-9A65-EAE61F3DA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6757" y="134471"/>
            <a:ext cx="3206063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C7914386-081B-E443-A76D-2CCCC108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96" y="1165412"/>
            <a:ext cx="2804982" cy="81494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Меркурий</a:t>
            </a:r>
            <a:r>
              <a:rPr lang="ru-RU" b="1" dirty="0" smtClean="0">
                <a:solidFill>
                  <a:srgbClr val="FFC000"/>
                </a:solidFill>
              </a:rPr>
              <a:t>: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78963E66-C706-D145-9F7C-A4847B180D2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12776" y="134471"/>
            <a:ext cx="7951695" cy="2187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FFC000"/>
                </a:solidFill>
              </a:rPr>
              <a:t>- Привет, </a:t>
            </a:r>
            <a:r>
              <a:rPr lang="ru-RU" sz="4000" dirty="0">
                <a:solidFill>
                  <a:srgbClr val="FFC000"/>
                </a:solidFill>
              </a:rPr>
              <a:t>Венера! </a:t>
            </a:r>
            <a:r>
              <a:rPr lang="ru-RU" sz="4000" dirty="0" smtClean="0">
                <a:solidFill>
                  <a:srgbClr val="FFC000"/>
                </a:solidFill>
              </a:rPr>
              <a:t>Как </a:t>
            </a:r>
            <a:r>
              <a:rPr lang="ru-RU" sz="4000" dirty="0">
                <a:solidFill>
                  <a:srgbClr val="FFC000"/>
                </a:solidFill>
              </a:rPr>
              <a:t>поживаешь</a:t>
            </a:r>
            <a:r>
              <a:rPr lang="en-US" sz="4000" dirty="0">
                <a:solidFill>
                  <a:srgbClr val="FFC000"/>
                </a:solidFill>
              </a:rPr>
              <a:t>?</a:t>
            </a:r>
            <a:r>
              <a:rPr lang="ru-RU" sz="4000" dirty="0">
                <a:solidFill>
                  <a:srgbClr val="FFC000"/>
                </a:solidFill>
              </a:rPr>
              <a:t> </a:t>
            </a:r>
            <a:endParaRPr lang="ru-RU" sz="40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4000" dirty="0" smtClean="0">
                <a:solidFill>
                  <a:srgbClr val="FFC000"/>
                </a:solidFill>
              </a:rPr>
              <a:t>Я </a:t>
            </a:r>
            <a:r>
              <a:rPr lang="ru-RU" sz="4000" dirty="0">
                <a:solidFill>
                  <a:srgbClr val="FFC000"/>
                </a:solidFill>
              </a:rPr>
              <a:t>вот на солнце </a:t>
            </a:r>
            <a:r>
              <a:rPr lang="ru-RU" sz="4000" dirty="0" smtClean="0">
                <a:solidFill>
                  <a:srgbClr val="FFC000"/>
                </a:solidFill>
              </a:rPr>
              <a:t>загораю</a:t>
            </a:r>
            <a:r>
              <a:rPr lang="ru-RU" sz="4000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D5AC7B0-C8CF-5A4C-AF58-47DBDAAEB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10190" y="3496236"/>
            <a:ext cx="3039762" cy="297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2">
            <a:extLst>
              <a:ext uri="{FF2B5EF4-FFF2-40B4-BE49-F238E27FC236}">
                <a16:creationId xmlns="" xmlns:a16="http://schemas.microsoft.com/office/drawing/2014/main" id="{ED8ECF26-4469-954D-B103-072CE36D7141}"/>
              </a:ext>
            </a:extLst>
          </p:cNvPr>
          <p:cNvSpPr txBox="1">
            <a:spLocks/>
          </p:cNvSpPr>
          <p:nvPr/>
        </p:nvSpPr>
        <p:spPr>
          <a:xfrm>
            <a:off x="9109116" y="4509247"/>
            <a:ext cx="2455355" cy="935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Венера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Текст 11">
            <a:extLst>
              <a:ext uri="{FF2B5EF4-FFF2-40B4-BE49-F238E27FC236}">
                <a16:creationId xmlns="" xmlns:a16="http://schemas.microsoft.com/office/drawing/2014/main" id="{6934223A-DCC3-2747-A881-4C8B8151DB97}"/>
              </a:ext>
            </a:extLst>
          </p:cNvPr>
          <p:cNvSpPr txBox="1">
            <a:spLocks/>
          </p:cNvSpPr>
          <p:nvPr/>
        </p:nvSpPr>
        <p:spPr>
          <a:xfrm>
            <a:off x="3548325" y="1479176"/>
            <a:ext cx="8643675" cy="1903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Ну привет, Меркурий!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 вот только </a:t>
            </a: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Любуюсь Солнцем. Знаешь, я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всегда хотела узнать, из чего ты состоишь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1A329C10-B3C5-EA4E-9F40-D6FC2AB69504}"/>
              </a:ext>
            </a:extLst>
          </p:cNvPr>
          <p:cNvSpPr txBox="1">
            <a:spLocks/>
          </p:cNvSpPr>
          <p:nvPr/>
        </p:nvSpPr>
        <p:spPr>
          <a:xfrm>
            <a:off x="1057834" y="3496236"/>
            <a:ext cx="7852355" cy="2396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состою на 70 % из металла, а ты, Венера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2306" y="5246096"/>
            <a:ext cx="6606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4000" dirty="0" smtClean="0">
                <a:solidFill>
                  <a:srgbClr val="FFC000"/>
                </a:solidFill>
              </a:rPr>
              <a:t>- А я состою</a:t>
            </a:r>
            <a:r>
              <a:rPr lang="ru-RU" sz="4000" b="1" dirty="0" smtClean="0">
                <a:solidFill>
                  <a:srgbClr val="FFC000"/>
                </a:solidFill>
              </a:rPr>
              <a:t> </a:t>
            </a:r>
            <a:r>
              <a:rPr lang="ru-RU" sz="4000" dirty="0" smtClean="0">
                <a:solidFill>
                  <a:srgbClr val="FFC000"/>
                </a:solidFill>
              </a:rPr>
              <a:t>из железа.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4107441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160"/>
    </mc:Choice>
    <mc:Fallback>
      <p:transition spd="slow" advTm="61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155B74B-FB5F-9445-9565-1397BF4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C9141A-8750-0B43-8A76-C06F6B0C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2682" y="274852"/>
            <a:ext cx="3304918" cy="304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1B3F5A6E-D591-3742-B639-DEB7C7D2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79" y="1247671"/>
            <a:ext cx="3218421" cy="845837"/>
          </a:xfrm>
        </p:spPr>
        <p:txBody>
          <a:bodyPr/>
          <a:lstStyle/>
          <a:p>
            <a:r>
              <a:rPr lang="ru-RU" b="1" dirty="0"/>
              <a:t> 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Меркурий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70308E57-E282-FE4B-8A43-D50CA66500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72753" y="333375"/>
            <a:ext cx="7871012" cy="2768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 smtClean="0">
                <a:solidFill>
                  <a:srgbClr val="FFC000"/>
                </a:solidFill>
              </a:rPr>
              <a:t>- А </a:t>
            </a:r>
            <a:r>
              <a:rPr lang="ru-RU" sz="5400" dirty="0">
                <a:solidFill>
                  <a:srgbClr val="FFC000"/>
                </a:solidFill>
              </a:rPr>
              <a:t>ты </a:t>
            </a:r>
            <a:r>
              <a:rPr lang="ru-RU" sz="5400" dirty="0" smtClean="0">
                <a:solidFill>
                  <a:srgbClr val="FFC000"/>
                </a:solidFill>
              </a:rPr>
              <a:t>знала, </a:t>
            </a:r>
            <a:r>
              <a:rPr lang="ru-RU" sz="5400" dirty="0">
                <a:solidFill>
                  <a:srgbClr val="FFC000"/>
                </a:solidFill>
              </a:rPr>
              <a:t>что мы </a:t>
            </a:r>
            <a:r>
              <a:rPr lang="ru-RU" sz="5400" dirty="0" smtClean="0">
                <a:solidFill>
                  <a:srgbClr val="FFC000"/>
                </a:solidFill>
              </a:rPr>
              <a:t>две </a:t>
            </a:r>
            <a:r>
              <a:rPr lang="ru-RU" sz="5400" dirty="0">
                <a:solidFill>
                  <a:srgbClr val="FFC000"/>
                </a:solidFill>
              </a:rPr>
              <a:t>самые горячие планеты солнечной системы </a:t>
            </a:r>
            <a:r>
              <a:rPr lang="en-US" sz="5400" dirty="0">
                <a:solidFill>
                  <a:srgbClr val="FFC000"/>
                </a:solidFill>
              </a:rPr>
              <a:t>?</a:t>
            </a: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244768-A80F-0849-947C-CA8987688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29862" y="3324225"/>
            <a:ext cx="3113903" cy="295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4">
            <a:extLst>
              <a:ext uri="{FF2B5EF4-FFF2-40B4-BE49-F238E27FC236}">
                <a16:creationId xmlns="" xmlns:a16="http://schemas.microsoft.com/office/drawing/2014/main" id="{FAB2CC29-FFDF-6D45-B408-59CCF5F48557}"/>
              </a:ext>
            </a:extLst>
          </p:cNvPr>
          <p:cNvSpPr txBox="1">
            <a:spLocks/>
          </p:cNvSpPr>
          <p:nvPr/>
        </p:nvSpPr>
        <p:spPr>
          <a:xfrm>
            <a:off x="8793166" y="4204447"/>
            <a:ext cx="2800865" cy="969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Венера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Текст 13">
            <a:extLst>
              <a:ext uri="{FF2B5EF4-FFF2-40B4-BE49-F238E27FC236}">
                <a16:creationId xmlns="" xmlns:a16="http://schemas.microsoft.com/office/drawing/2014/main" id="{7C6EF4B6-AAD2-164F-9525-203FE3ABDFAE}"/>
              </a:ext>
            </a:extLst>
          </p:cNvPr>
          <p:cNvSpPr txBox="1">
            <a:spLocks/>
          </p:cNvSpPr>
          <p:nvPr/>
        </p:nvSpPr>
        <p:spPr>
          <a:xfrm>
            <a:off x="352683" y="3324225"/>
            <a:ext cx="8594094" cy="3017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Нет. Но у нас есть и отличия.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Насколько я знаю, ты делаешь один оборот вокруг светила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88 дней, а я за 225 дней.  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918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64"/>
    </mc:Choice>
    <mc:Fallback>
      <p:transition spd="slow" advTm="466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4ADC720-6DD6-DE45-9973-A20F1C696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981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5A2815E-0E05-1F45-8732-48887BE28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6114" t="5589" r="14202" b="7000"/>
          <a:stretch>
            <a:fillRect/>
          </a:stretch>
        </p:blipFill>
        <p:spPr>
          <a:xfrm>
            <a:off x="329456" y="1088605"/>
            <a:ext cx="3337108" cy="350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оловок 18">
            <a:extLst>
              <a:ext uri="{FF2B5EF4-FFF2-40B4-BE49-F238E27FC236}">
                <a16:creationId xmlns="" xmlns:a16="http://schemas.microsoft.com/office/drawing/2014/main" id="{30C2B130-7423-5048-B9D0-35675F6E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9" y="2456329"/>
            <a:ext cx="2457794" cy="66726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   </a:t>
            </a:r>
            <a:r>
              <a:rPr lang="ru-RU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0783D599-8FFA-444A-B670-74EEA6D361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66563" y="358775"/>
            <a:ext cx="8238565" cy="61227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>
                <a:solidFill>
                  <a:srgbClr val="FFC000"/>
                </a:solidFill>
              </a:rPr>
              <a:t>- Всем привет! А </a:t>
            </a:r>
            <a:r>
              <a:rPr lang="ru-RU" sz="4800" dirty="0">
                <a:solidFill>
                  <a:srgbClr val="FFC000"/>
                </a:solidFill>
              </a:rPr>
              <a:t>я </a:t>
            </a:r>
            <a:r>
              <a:rPr lang="ru-RU" sz="4800" dirty="0" smtClean="0">
                <a:solidFill>
                  <a:srgbClr val="FFC000"/>
                </a:solidFill>
              </a:rPr>
              <a:t>третья по счету от Солнца планета, </a:t>
            </a:r>
            <a:r>
              <a:rPr lang="ru-RU" sz="4800" dirty="0">
                <a:solidFill>
                  <a:srgbClr val="FFC000"/>
                </a:solidFill>
              </a:rPr>
              <a:t>и я единственная планета с кислородной атмосферой и жизнью. Мне около 4540 </a:t>
            </a:r>
            <a:r>
              <a:rPr lang="ru-RU" sz="4800" dirty="0" smtClean="0">
                <a:solidFill>
                  <a:srgbClr val="FFC000"/>
                </a:solidFill>
              </a:rPr>
              <a:t>миллионов </a:t>
            </a:r>
            <a:r>
              <a:rPr lang="ru-RU" sz="4800" dirty="0">
                <a:solidFill>
                  <a:srgbClr val="FFC000"/>
                </a:solidFill>
              </a:rPr>
              <a:t>лет </a:t>
            </a:r>
            <a:r>
              <a:rPr lang="ru-RU" sz="4800" dirty="0" smtClean="0">
                <a:solidFill>
                  <a:srgbClr val="FFC000"/>
                </a:solidFill>
              </a:rPr>
              <a:t>, и </a:t>
            </a:r>
            <a:r>
              <a:rPr lang="ru-RU" sz="4800" dirty="0">
                <a:solidFill>
                  <a:srgbClr val="FFC000"/>
                </a:solidFill>
              </a:rPr>
              <a:t>моя </a:t>
            </a:r>
            <a:r>
              <a:rPr lang="ru-RU" sz="4800" dirty="0" smtClean="0">
                <a:solidFill>
                  <a:srgbClr val="FFC000"/>
                </a:solidFill>
              </a:rPr>
              <a:t>поверхность </a:t>
            </a:r>
            <a:r>
              <a:rPr lang="ru-RU" sz="4800" dirty="0">
                <a:solidFill>
                  <a:srgbClr val="FFC000"/>
                </a:solidFill>
              </a:rPr>
              <a:t>покрыта на 70% Океанами . </a:t>
            </a:r>
            <a:r>
              <a:rPr lang="ru-RU" sz="4800" dirty="0" smtClean="0">
                <a:solidFill>
                  <a:srgbClr val="FFC000"/>
                </a:solidFill>
              </a:rPr>
              <a:t>Мой ближайший сосед </a:t>
            </a:r>
            <a:r>
              <a:rPr lang="ru-RU" sz="4800" dirty="0">
                <a:solidFill>
                  <a:srgbClr val="FFC000"/>
                </a:solidFill>
              </a:rPr>
              <a:t>Марс.</a:t>
            </a:r>
          </a:p>
        </p:txBody>
      </p:sp>
    </p:spTree>
    <p:extLst>
      <p:ext uri="{BB962C8B-B14F-4D97-AF65-F5344CB8AC3E}">
        <p14:creationId xmlns="" xmlns:p14="http://schemas.microsoft.com/office/powerpoint/2010/main" val="118185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6D6403-5591-9D43-9E71-90FECB1E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5226E4-361B-F649-B78F-81A69D72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1902" t="11812" r="12696" b="15054"/>
          <a:stretch>
            <a:fillRect/>
          </a:stretch>
        </p:blipFill>
        <p:spPr>
          <a:xfrm>
            <a:off x="7745507" y="1380563"/>
            <a:ext cx="4066342" cy="3841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FCC9DCD6-302E-814E-A19A-85E549BA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235" y="2510118"/>
            <a:ext cx="2981613" cy="6672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</a:rPr>
              <a:t>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Марс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33D4900A-3D52-2D4E-8013-29C1E957D33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9271" y="510987"/>
            <a:ext cx="7458635" cy="580408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800" dirty="0" smtClean="0">
                <a:solidFill>
                  <a:srgbClr val="FFC000"/>
                </a:solidFill>
              </a:rPr>
              <a:t>- Да, </a:t>
            </a:r>
            <a:r>
              <a:rPr lang="ru-RU" sz="4800" dirty="0">
                <a:solidFill>
                  <a:srgbClr val="FFC000"/>
                </a:solidFill>
              </a:rPr>
              <a:t>я </a:t>
            </a:r>
            <a:r>
              <a:rPr lang="ru-RU" sz="4800" dirty="0" smtClean="0">
                <a:solidFill>
                  <a:srgbClr val="FFC000"/>
                </a:solidFill>
              </a:rPr>
              <a:t>четвёртая </a:t>
            </a:r>
            <a:r>
              <a:rPr lang="ru-RU" sz="4800" dirty="0">
                <a:solidFill>
                  <a:srgbClr val="FFC000"/>
                </a:solidFill>
              </a:rPr>
              <a:t>планета </a:t>
            </a:r>
            <a:r>
              <a:rPr lang="ru-RU" sz="4800" dirty="0" smtClean="0">
                <a:solidFill>
                  <a:srgbClr val="FFC000"/>
                </a:solidFill>
              </a:rPr>
              <a:t>от </a:t>
            </a:r>
            <a:r>
              <a:rPr lang="ru-RU" sz="4800" dirty="0">
                <a:solidFill>
                  <a:srgbClr val="FFC000"/>
                </a:solidFill>
              </a:rPr>
              <a:t>солнца .  Мне 7,6 </a:t>
            </a:r>
            <a:r>
              <a:rPr lang="ru-RU" sz="4800" dirty="0" smtClean="0">
                <a:solidFill>
                  <a:srgbClr val="FFC000"/>
                </a:solidFill>
              </a:rPr>
              <a:t>миллиардов </a:t>
            </a:r>
            <a:r>
              <a:rPr lang="ru-RU" sz="4800" dirty="0">
                <a:solidFill>
                  <a:srgbClr val="FFC000"/>
                </a:solidFill>
              </a:rPr>
              <a:t>лет. </a:t>
            </a:r>
            <a:r>
              <a:rPr lang="ru-RU" sz="4800" dirty="0" smtClean="0">
                <a:solidFill>
                  <a:srgbClr val="FFC000"/>
                </a:solidFill>
              </a:rPr>
              <a:t>У </a:t>
            </a:r>
            <a:r>
              <a:rPr lang="ru-RU" sz="4800" dirty="0">
                <a:solidFill>
                  <a:srgbClr val="FFC000"/>
                </a:solidFill>
              </a:rPr>
              <a:t>меня великолепные </a:t>
            </a:r>
            <a:r>
              <a:rPr lang="ru-RU" sz="4800" dirty="0" smtClean="0">
                <a:solidFill>
                  <a:srgbClr val="FFC000"/>
                </a:solidFill>
              </a:rPr>
              <a:t>закаты, </a:t>
            </a:r>
            <a:r>
              <a:rPr lang="ru-RU" sz="4800" dirty="0">
                <a:solidFill>
                  <a:srgbClr val="FFC000"/>
                </a:solidFill>
              </a:rPr>
              <a:t>ведь они синего </a:t>
            </a:r>
            <a:r>
              <a:rPr lang="ru-RU" sz="4800" dirty="0" smtClean="0">
                <a:solidFill>
                  <a:srgbClr val="FFC000"/>
                </a:solidFill>
              </a:rPr>
              <a:t>цвета! </a:t>
            </a:r>
            <a:r>
              <a:rPr lang="ru-RU" sz="4800" dirty="0">
                <a:solidFill>
                  <a:srgbClr val="FFC000"/>
                </a:solidFill>
              </a:rPr>
              <a:t>Мы с Землей </a:t>
            </a:r>
            <a:r>
              <a:rPr lang="ru-RU" sz="4800" dirty="0" smtClean="0">
                <a:solidFill>
                  <a:srgbClr val="FFC000"/>
                </a:solidFill>
              </a:rPr>
              <a:t>во многом похожи. Например, </a:t>
            </a:r>
            <a:r>
              <a:rPr lang="ru-RU" sz="4800" dirty="0">
                <a:solidFill>
                  <a:srgbClr val="FFC000"/>
                </a:solidFill>
              </a:rPr>
              <a:t>у нас </a:t>
            </a:r>
            <a:r>
              <a:rPr lang="ru-RU" sz="4800" dirty="0" smtClean="0">
                <a:solidFill>
                  <a:srgbClr val="FFC000"/>
                </a:solidFill>
              </a:rPr>
              <a:t>сходный </a:t>
            </a:r>
            <a:r>
              <a:rPr lang="ru-RU" sz="4800" dirty="0">
                <a:solidFill>
                  <a:srgbClr val="FFC000"/>
                </a:solidFill>
              </a:rPr>
              <a:t>ландшафт . </a:t>
            </a:r>
            <a:r>
              <a:rPr lang="ru-RU" sz="4800" dirty="0" smtClean="0">
                <a:solidFill>
                  <a:srgbClr val="FFC000"/>
                </a:solidFill>
              </a:rPr>
              <a:t>Но </a:t>
            </a:r>
            <a:r>
              <a:rPr lang="ru-RU" sz="4800" dirty="0">
                <a:solidFill>
                  <a:srgbClr val="FFC000"/>
                </a:solidFill>
              </a:rPr>
              <a:t>на Земле </a:t>
            </a:r>
            <a:r>
              <a:rPr lang="ru-RU" sz="4800" dirty="0" smtClean="0">
                <a:solidFill>
                  <a:srgbClr val="FFC000"/>
                </a:solidFill>
              </a:rPr>
              <a:t>год состоит из </a:t>
            </a:r>
            <a:r>
              <a:rPr lang="ru-RU" sz="4800" dirty="0">
                <a:solidFill>
                  <a:srgbClr val="FFC000"/>
                </a:solidFill>
              </a:rPr>
              <a:t>365 </a:t>
            </a:r>
            <a:r>
              <a:rPr lang="ru-RU" sz="4800" dirty="0" smtClean="0">
                <a:solidFill>
                  <a:srgbClr val="FFC000"/>
                </a:solidFill>
              </a:rPr>
              <a:t>дней, а мой год длится </a:t>
            </a:r>
            <a:r>
              <a:rPr lang="ru-RU" sz="4800" dirty="0">
                <a:solidFill>
                  <a:srgbClr val="FFC000"/>
                </a:solidFill>
              </a:rPr>
              <a:t>687 дней.</a:t>
            </a:r>
          </a:p>
        </p:txBody>
      </p:sp>
    </p:spTree>
    <p:extLst>
      <p:ext uri="{BB962C8B-B14F-4D97-AF65-F5344CB8AC3E}">
        <p14:creationId xmlns="" xmlns:p14="http://schemas.microsoft.com/office/powerpoint/2010/main" val="80352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C44D7A7-B460-9B4B-8B66-B467E84A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36499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C194790-26AB-9241-96F6-008F456FA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4914" r="15570"/>
          <a:stretch>
            <a:fillRect/>
          </a:stretch>
        </p:blipFill>
        <p:spPr>
          <a:xfrm>
            <a:off x="328060" y="1088732"/>
            <a:ext cx="4067942" cy="442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1">
            <a:extLst>
              <a:ext uri="{FF2B5EF4-FFF2-40B4-BE49-F238E27FC236}">
                <a16:creationId xmlns="" xmlns:a16="http://schemas.microsoft.com/office/drawing/2014/main" id="{F7D8008E-2C2B-4844-9648-5220D1CC623B}"/>
              </a:ext>
            </a:extLst>
          </p:cNvPr>
          <p:cNvSpPr txBox="1">
            <a:spLocks/>
          </p:cNvSpPr>
          <p:nvPr/>
        </p:nvSpPr>
        <p:spPr>
          <a:xfrm>
            <a:off x="331694" y="1891553"/>
            <a:ext cx="3546389" cy="77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Юпитер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Текст 10">
            <a:extLst>
              <a:ext uri="{FF2B5EF4-FFF2-40B4-BE49-F238E27FC236}">
                <a16:creationId xmlns="" xmlns:a16="http://schemas.microsoft.com/office/drawing/2014/main" id="{0761C051-6527-6C4F-9796-132913B0C46F}"/>
              </a:ext>
            </a:extLst>
          </p:cNvPr>
          <p:cNvSpPr txBox="1">
            <a:spLocks/>
          </p:cNvSpPr>
          <p:nvPr/>
        </p:nvSpPr>
        <p:spPr>
          <a:xfrm>
            <a:off x="4446494" y="403411"/>
            <a:ext cx="6974542" cy="5674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Эх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вы, малышня</a:t>
            </a:r>
            <a:r>
              <a:rPr lang="ru-RU" sz="4800" dirty="0" smtClean="0">
                <a:solidFill>
                  <a:srgbClr val="FFC000"/>
                </a:solidFill>
              </a:rPr>
              <a:t>!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4800" dirty="0" smtClean="0">
                <a:solidFill>
                  <a:srgbClr val="FFC000"/>
                </a:solidFill>
              </a:rPr>
              <a:t> 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среди вас самый крупный, и мне 26 миллиардов лет. </a:t>
            </a:r>
            <a:r>
              <a:rPr lang="ru-RU" sz="4800" dirty="0" smtClean="0">
                <a:solidFill>
                  <a:srgbClr val="FFC000"/>
                </a:solidFill>
              </a:rPr>
              <a:t>Мой диаметр больше диаметра Земли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1310 раз. В вам не чета, ведь </a:t>
            </a:r>
            <a:r>
              <a:rPr lang="ru-RU" sz="4800" noProof="0" dirty="0" smtClean="0">
                <a:solidFill>
                  <a:srgbClr val="FFC000"/>
                </a:solidFill>
              </a:rPr>
              <a:t>м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еня называют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планета-гигант».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6085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779"/>
    </mc:Choice>
    <mc:Fallback>
      <p:transition spd="slow" advTm="77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6475C45-2ACE-6D4A-B25F-F3F0A82C9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DB067CBD-CC69-C045-B27F-A779BC32986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2376" y="365125"/>
            <a:ext cx="7799294" cy="61658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5400" dirty="0" smtClean="0">
                <a:solidFill>
                  <a:srgbClr val="FFC000"/>
                </a:solidFill>
              </a:rPr>
              <a:t>- Зачем ты, Юпитер, обижаешь маленькие планеты? Хоть ты и больше , но я тебя старше . Мне 47 с половиной миллиардов  лет. Я тоже «планета – гигант».</a:t>
            </a: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E5854A-BB69-A643-8018-A4D53710E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3865" t="20456" r="10819" b="15303"/>
          <a:stretch>
            <a:fillRect/>
          </a:stretch>
        </p:blipFill>
        <p:spPr>
          <a:xfrm rot="19403339">
            <a:off x="7345821" y="1259258"/>
            <a:ext cx="4161294" cy="351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4">
            <a:extLst>
              <a:ext uri="{FF2B5EF4-FFF2-40B4-BE49-F238E27FC236}">
                <a16:creationId xmlns="" xmlns:a16="http://schemas.microsoft.com/office/drawing/2014/main" id="{99701EAB-5A86-D94C-9445-F52B1CB9E26A}"/>
              </a:ext>
            </a:extLst>
          </p:cNvPr>
          <p:cNvSpPr txBox="1">
            <a:spLocks/>
          </p:cNvSpPr>
          <p:nvPr/>
        </p:nvSpPr>
        <p:spPr>
          <a:xfrm>
            <a:off x="8211670" y="2519082"/>
            <a:ext cx="2854412" cy="76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Сатурн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89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94CA50-B01A-A54D-875F-72A1FEF5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"/>
            <a:ext cx="12191998" cy="69444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4A3750-1544-A547-B26E-A03B785FCD2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6542" y="279185"/>
            <a:ext cx="3062586" cy="293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A0B342AA-5434-9C43-B704-D503CCC4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77" y="1407943"/>
            <a:ext cx="1453979" cy="51898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Уран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216D2963-9E30-0044-89D9-BE895503D14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30071" y="407989"/>
            <a:ext cx="9161927" cy="26482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>
                <a:solidFill>
                  <a:srgbClr val="FFC000"/>
                </a:solidFill>
              </a:rPr>
              <a:t>- Ха-ха! Это мы </a:t>
            </a:r>
            <a:r>
              <a:rPr lang="ru-RU" sz="4800" dirty="0">
                <a:solidFill>
                  <a:srgbClr val="FFC000"/>
                </a:solidFill>
              </a:rPr>
              <a:t>с Нептуном и Плутоном самые старшие . </a:t>
            </a:r>
            <a:r>
              <a:rPr lang="ru-RU" sz="4800" dirty="0" smtClean="0">
                <a:solidFill>
                  <a:srgbClr val="FFC000"/>
                </a:solidFill>
              </a:rPr>
              <a:t>Мне </a:t>
            </a:r>
            <a:r>
              <a:rPr lang="ru-RU" sz="4800" dirty="0">
                <a:solidFill>
                  <a:srgbClr val="FFC000"/>
                </a:solidFill>
              </a:rPr>
              <a:t>96,5 </a:t>
            </a:r>
            <a:r>
              <a:rPr lang="ru-RU" sz="4800" dirty="0" smtClean="0">
                <a:solidFill>
                  <a:srgbClr val="FFC000"/>
                </a:solidFill>
              </a:rPr>
              <a:t>миллиардов лет, и </a:t>
            </a:r>
            <a:r>
              <a:rPr lang="ru-RU" sz="4800" dirty="0">
                <a:solidFill>
                  <a:srgbClr val="FFC000"/>
                </a:solidFill>
              </a:rPr>
              <a:t>я </a:t>
            </a:r>
            <a:r>
              <a:rPr lang="ru-RU" sz="4800" dirty="0" smtClean="0">
                <a:solidFill>
                  <a:srgbClr val="FFC000"/>
                </a:solidFill>
              </a:rPr>
              <a:t>сине-зеленого </a:t>
            </a:r>
            <a:r>
              <a:rPr lang="ru-RU" sz="4800" dirty="0">
                <a:solidFill>
                  <a:srgbClr val="FFC000"/>
                </a:solidFill>
              </a:rPr>
              <a:t>цвета.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E95BECF-2E8E-8B4A-A094-7253E5648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51304" y="3388660"/>
            <a:ext cx="3283068" cy="331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8">
            <a:extLst>
              <a:ext uri="{FF2B5EF4-FFF2-40B4-BE49-F238E27FC236}">
                <a16:creationId xmlns="" xmlns:a16="http://schemas.microsoft.com/office/drawing/2014/main" id="{7ACE842D-32F4-E04E-994D-92DCBFDCE309}"/>
              </a:ext>
            </a:extLst>
          </p:cNvPr>
          <p:cNvSpPr txBox="1">
            <a:spLocks/>
          </p:cNvSpPr>
          <p:nvPr/>
        </p:nvSpPr>
        <p:spPr>
          <a:xfrm>
            <a:off x="703607" y="3216401"/>
            <a:ext cx="8915521" cy="3641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Ну а мне 149,85 миллиардов лет, 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меня назвали в честь римского 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бога морей . И мы с Ураном 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тоже входим в список 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«планет-гигантов»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2">
            <a:extLst>
              <a:ext uri="{FF2B5EF4-FFF2-40B4-BE49-F238E27FC236}">
                <a16:creationId xmlns="" xmlns:a16="http://schemas.microsoft.com/office/drawing/2014/main" id="{1302FAEA-7426-2147-B5D8-2B9B821EA3D8}"/>
              </a:ext>
            </a:extLst>
          </p:cNvPr>
          <p:cNvSpPr txBox="1">
            <a:spLocks/>
          </p:cNvSpPr>
          <p:nvPr/>
        </p:nvSpPr>
        <p:spPr>
          <a:xfrm>
            <a:off x="9286810" y="4464424"/>
            <a:ext cx="2105245" cy="73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Нептун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58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6F4E2A-4ECF-F247-AF9B-C39608F19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65F5DBEB-3E83-EB42-B4AE-5B559EFF847C}"/>
              </a:ext>
            </a:extLst>
          </p:cNvPr>
          <p:cNvSpPr txBox="1">
            <a:spLocks/>
          </p:cNvSpPr>
          <p:nvPr/>
        </p:nvSpPr>
        <p:spPr>
          <a:xfrm>
            <a:off x="4016188" y="317500"/>
            <a:ext cx="7628965" cy="475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А я самая маленькая планета . Но я старше всех . Мне 196,5 </a:t>
            </a:r>
            <a:r>
              <a:rPr kumimoji="0" lang="ru-RU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милииардов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лет. И я нахожусь дальше всех от солнца . Солнечный свет доходит до меня за 5 часов .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BF5094E-68E3-BC40-9FA1-CAC15D3B0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7553" y="827904"/>
            <a:ext cx="3352220" cy="3116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Заголовок 10">
            <a:extLst>
              <a:ext uri="{FF2B5EF4-FFF2-40B4-BE49-F238E27FC236}">
                <a16:creationId xmlns="" xmlns:a16="http://schemas.microsoft.com/office/drawing/2014/main" id="{46C03094-9229-E945-98BD-58F3C5DE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05" y="2088776"/>
            <a:ext cx="2372498" cy="605482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sz="49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Плутон</a:t>
            </a:r>
          </a:p>
        </p:txBody>
      </p:sp>
    </p:spTree>
    <p:extLst>
      <p:ext uri="{BB962C8B-B14F-4D97-AF65-F5344CB8AC3E}">
        <p14:creationId xmlns="" xmlns:p14="http://schemas.microsoft.com/office/powerpoint/2010/main" val="24585787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450</Words>
  <Application>Microsoft Office PowerPoint</Application>
  <PresentationFormat>Произвольный</PresentationFormat>
  <Paragraphs>49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Меркурий:</vt:lpstr>
      <vt:lpstr>  Меркурий</vt:lpstr>
      <vt:lpstr>   Земля</vt:lpstr>
      <vt:lpstr>       Марс</vt:lpstr>
      <vt:lpstr>Слайд 6</vt:lpstr>
      <vt:lpstr>Слайд 7</vt:lpstr>
      <vt:lpstr>Уран</vt:lpstr>
      <vt:lpstr>  Плутон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космогеология</dc:title>
  <dc:creator>Имя Фамилия</dc:creator>
  <cp:lastModifiedBy>RePack by SPecialiST</cp:lastModifiedBy>
  <cp:revision>15</cp:revision>
  <dcterms:created xsi:type="dcterms:W3CDTF">2022-03-31T16:55:17Z</dcterms:created>
  <dcterms:modified xsi:type="dcterms:W3CDTF">2022-04-01T17:13:15Z</dcterms:modified>
</cp:coreProperties>
</file>