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1D1F"/>
    <a:srgbClr val="5C0C0C"/>
    <a:srgbClr val="4A0606"/>
    <a:srgbClr val="EBD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CD506-BCD1-415C-8DF9-5EE33A6C1F79}" type="datetimeFigureOut">
              <a:rPr lang="ru-RU" smtClean="0"/>
              <a:pPr/>
              <a:t>02.04.2019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7EA2B-4C48-4AAC-82EC-AEB21108F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52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7EA2B-4C48-4AAC-82EC-AEB21108FBA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47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08520" y="0"/>
            <a:ext cx="9252520" cy="6858000"/>
            <a:chOff x="-108520" y="0"/>
            <a:chExt cx="9252520" cy="68580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98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_5b42e_2bbfad5_XL.png"/>
            <p:cNvPicPr>
              <a:picLocks noChangeAspect="1"/>
            </p:cNvPicPr>
            <p:nvPr/>
          </p:nvPicPr>
          <p:blipFill>
            <a:blip r:embed="rId3" cstate="print"/>
            <a:srcRect l="84999" r="2401"/>
            <a:stretch>
              <a:fillRect/>
            </a:stretch>
          </p:blipFill>
          <p:spPr>
            <a:xfrm>
              <a:off x="467544" y="0"/>
              <a:ext cx="432048" cy="6858000"/>
            </a:xfrm>
            <a:prstGeom prst="rect">
              <a:avLst/>
            </a:prstGeom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4" cstate="print">
              <a:lum bright="-12000"/>
            </a:blip>
            <a:srcRect b="3801"/>
            <a:stretch>
              <a:fillRect/>
            </a:stretch>
          </p:blipFill>
          <p:spPr>
            <a:xfrm>
              <a:off x="971600" y="188640"/>
              <a:ext cx="7992888" cy="6480720"/>
            </a:xfrm>
            <a:prstGeom prst="roundRect">
              <a:avLst>
                <a:gd name="adj" fmla="val 2944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Орден Победы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108520" y="3861048"/>
              <a:ext cx="1619672" cy="1619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 descr="Слава 1.jpg"/>
            <p:cNvPicPr>
              <a:picLocks noChangeAspect="1"/>
            </p:cNvPicPr>
            <p:nvPr/>
          </p:nvPicPr>
          <p:blipFill>
            <a:blip r:embed="rId6" cstate="print"/>
            <a:srcRect l="10483" t="7181" r="11935"/>
            <a:stretch>
              <a:fillRect/>
            </a:stretch>
          </p:blipFill>
          <p:spPr>
            <a:xfrm>
              <a:off x="251520" y="0"/>
              <a:ext cx="936104" cy="2024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Рисунок 12" descr="0_70b92_aa0ea38a_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866385" cy="1353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 descr="0d133ace4f053415cf339bfd32f38f6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9592" y="5445224"/>
              <a:ext cx="7920880" cy="1188709"/>
            </a:xfrm>
            <a:prstGeom prst="rect">
              <a:avLst/>
            </a:prstGeom>
          </p:spPr>
        </p:pic>
        <p:pic>
          <p:nvPicPr>
            <p:cNvPr id="15" name="Рисунок 14" descr="0_81b58_5e7e0a01_XL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3808" y="5517232"/>
              <a:ext cx="4224755" cy="607309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B43D-D070-4058-BA2F-C86DA3F8B1E0}" type="datetimeFigureOut">
              <a:rPr lang="ru-RU" smtClean="0"/>
              <a:pPr/>
              <a:t>02.04.2019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F128-E2DA-476D-8932-97942DAA51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22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B43D-D070-4058-BA2F-C86DA3F8B1E0}" type="datetimeFigureOut">
              <a:rPr lang="ru-RU" smtClean="0"/>
              <a:pPr/>
              <a:t>02.04.2019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F128-E2DA-476D-8932-97942DAA51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06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B43D-D070-4058-BA2F-C86DA3F8B1E0}" type="datetimeFigureOut">
              <a:rPr lang="ru-RU" smtClean="0"/>
              <a:pPr/>
              <a:t>02.04.2019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F128-E2DA-476D-8932-97942DAA51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15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B43D-D070-4058-BA2F-C86DA3F8B1E0}" type="datetimeFigureOut">
              <a:rPr lang="ru-RU" smtClean="0"/>
              <a:pPr/>
              <a:t>02.04.2019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F128-E2DA-476D-8932-97942DAA51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67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8" name="Рисунок 7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0" name="Рисунок 9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B43D-D070-4058-BA2F-C86DA3F8B1E0}" type="datetimeFigureOut">
              <a:rPr lang="ru-RU" smtClean="0"/>
              <a:pPr/>
              <a:t>02.04.2019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F128-E2DA-476D-8932-97942DAA51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4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B43D-D070-4058-BA2F-C86DA3F8B1E0}" type="datetimeFigureOut">
              <a:rPr lang="ru-RU" smtClean="0"/>
              <a:pPr/>
              <a:t>02.04.2019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F128-E2DA-476D-8932-97942DAA51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37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1" name="Рисунок 10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Рисунок 11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B43D-D070-4058-BA2F-C86DA3F8B1E0}" type="datetimeFigureOut">
              <a:rPr lang="ru-RU" smtClean="0"/>
              <a:pPr/>
              <a:t>02.04.2019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F128-E2DA-476D-8932-97942DAA51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7" name="Рисунок 6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9" name="Рисунок 8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B43D-D070-4058-BA2F-C86DA3F8B1E0}" type="datetimeFigureOut">
              <a:rPr lang="ru-RU" smtClean="0"/>
              <a:pPr/>
              <a:t>02.04.2019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F128-E2DA-476D-8932-97942DAA51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75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6" name="Рисунок 5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8" name="Рисунок 7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B43D-D070-4058-BA2F-C86DA3F8B1E0}" type="datetimeFigureOut">
              <a:rPr lang="ru-RU" smtClean="0"/>
              <a:pPr/>
              <a:t>02.04.2019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F128-E2DA-476D-8932-97942DAA51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2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13" name="Рисунок 12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4" name="Рисунок 13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5" name="Рисунок 14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B43D-D070-4058-BA2F-C86DA3F8B1E0}" type="datetimeFigureOut">
              <a:rPr lang="ru-RU" smtClean="0"/>
              <a:pPr/>
              <a:t>02.04.2019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F128-E2DA-476D-8932-97942DAA51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38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B43D-D070-4058-BA2F-C86DA3F8B1E0}" type="datetimeFigureOut">
              <a:rPr lang="ru-RU" smtClean="0"/>
              <a:pPr/>
              <a:t>02.04.2019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F128-E2DA-476D-8932-97942DAA51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7029400"/>
            <a:chOff x="0" y="0"/>
            <a:chExt cx="9144000" cy="7029400"/>
          </a:xfrm>
        </p:grpSpPr>
        <p:pic>
          <p:nvPicPr>
            <p:cNvPr id="9" name="Рисунок 8" descr="uzor_listiki_cvety_1920x1080.jpg"/>
            <p:cNvPicPr>
              <a:picLocks noChangeAspect="1"/>
            </p:cNvPicPr>
            <p:nvPr/>
          </p:nvPicPr>
          <p:blipFill>
            <a:blip r:embed="rId2" cstate="print"/>
            <a:srcRect b="1014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Рисунок 9" descr="01.jpg"/>
            <p:cNvPicPr>
              <a:picLocks noChangeAspect="1"/>
            </p:cNvPicPr>
            <p:nvPr/>
          </p:nvPicPr>
          <p:blipFill>
            <a:blip r:embed="rId3" cstate="print">
              <a:lum bright="-12000"/>
            </a:blip>
            <a:srcRect b="3801"/>
            <a:stretch>
              <a:fillRect/>
            </a:stretch>
          </p:blipFill>
          <p:spPr>
            <a:xfrm rot="10800000">
              <a:off x="251520" y="188640"/>
              <a:ext cx="8712968" cy="6480720"/>
            </a:xfrm>
            <a:prstGeom prst="roundRect">
              <a:avLst>
                <a:gd name="adj" fmla="val 2751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332656"/>
              <a:ext cx="1057248" cy="725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218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CB43D-D070-4058-BA2F-C86DA3F8B1E0}" type="datetimeFigureOut">
              <a:rPr lang="ru-RU" smtClean="0"/>
              <a:pPr/>
              <a:t>02.04.2019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AF128-E2DA-476D-8932-97942DAA51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file:///C:\Users\class9\Downloads\01693%20(1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kada.otrok.ru/library/memor/09.ht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" TargetMode="External"/><Relationship Id="rId4" Type="http://schemas.openxmlformats.org/officeDocument/2006/relationships/hyperlink" Target="https://ru.wikipedia.org/wiki/%D0%A1%D0%BB%D1%83%D0%B6%D0%B5%D0%B1%D0%BD%D0%B0%D1%8F:%D0%98%D1%81%D1%82%D0%BE%D1%87%D0%BD%D0%B8%D0%BA%D0%B8_%D0%BA%D0%BD%D0%B8%D0%B3/978593437363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class9\Downloads\01693%20(1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lass9\Downloads\01693%20(1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9 класс\6 класс\Mikhail-Killer the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6192688" cy="12093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СОВЕТСКИЕ ТАНКИ ВОВ      1941-1945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01693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 flipH="1">
            <a:off x="9143998" y="0"/>
            <a:ext cx="45719" cy="45719"/>
          </a:xfrm>
          <a:prstGeom prst="rect">
            <a:avLst/>
          </a:prstGeom>
        </p:spPr>
      </p:pic>
      <p:pic>
        <p:nvPicPr>
          <p:cNvPr id="6" name="Военные песни – Священная Война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512" y="628650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1322947" cy="9388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1660" y="714602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51D1F"/>
                </a:solidFill>
              </a:rPr>
              <a:t>Список используемых </a:t>
            </a:r>
            <a:r>
              <a:rPr lang="ru-RU" sz="3200" b="1" dirty="0" smtClean="0">
                <a:solidFill>
                  <a:srgbClr val="851D1F"/>
                </a:solidFill>
              </a:rPr>
              <a:t>источников</a:t>
            </a:r>
            <a:endParaRPr lang="ru-RU" sz="3200" b="1" dirty="0">
              <a:solidFill>
                <a:srgbClr val="851D1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628800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 smtClean="0"/>
              <a:t>Порецкина</a:t>
            </a:r>
            <a:r>
              <a:rPr lang="ru-RU" sz="2000" dirty="0" smtClean="0"/>
              <a:t> </a:t>
            </a:r>
            <a:r>
              <a:rPr lang="ru-RU" sz="2000" dirty="0"/>
              <a:t>Э. Н. </a:t>
            </a:r>
            <a:r>
              <a:rPr lang="ru-RU" sz="2000" dirty="0">
                <a:hlinkClick r:id="rId3"/>
              </a:rPr>
              <a:t>Стойкости и мужеству героев: Памятники и мемориальные доски Ленинграда, посвященные Победе в Великой Отечественной войне</a:t>
            </a:r>
            <a:r>
              <a:rPr lang="ru-RU" sz="2000" dirty="0"/>
              <a:t>: Справочник. Л.: </a:t>
            </a:r>
            <a:r>
              <a:rPr lang="ru-RU" sz="2000" dirty="0" err="1"/>
              <a:t>Лениздат</a:t>
            </a:r>
            <a:r>
              <a:rPr lang="ru-RU" sz="2000" dirty="0"/>
              <a:t>, </a:t>
            </a:r>
            <a:r>
              <a:rPr lang="ru-RU" sz="2000" dirty="0" smtClean="0"/>
              <a:t>1985;</a:t>
            </a:r>
            <a:endParaRPr lang="ru-RU" sz="20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2000" i="1" dirty="0"/>
              <a:t>Гусаров А. Ю.</a:t>
            </a:r>
            <a:r>
              <a:rPr lang="ru-RU" sz="2000" dirty="0"/>
              <a:t> Памятники воинской славы Петербурга. — СПб, 2010. — </a:t>
            </a:r>
            <a:r>
              <a:rPr lang="ru-RU" sz="2000" dirty="0">
                <a:hlinkClick r:id="rId4"/>
              </a:rPr>
              <a:t>ISBN </a:t>
            </a:r>
            <a:r>
              <a:rPr lang="ru-RU" sz="2000" dirty="0" smtClean="0">
                <a:hlinkClick r:id="rId4"/>
              </a:rPr>
              <a:t>978-5-93437-363-5</a:t>
            </a:r>
            <a:r>
              <a:rPr lang="ru-RU" sz="2000" dirty="0" smtClean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/>
              <a:t>Сайт «Википедия»: </a:t>
            </a:r>
            <a:r>
              <a:rPr lang="en-US" sz="2000" dirty="0">
                <a:hlinkClick r:id="rId5"/>
              </a:rPr>
              <a:t>https://ru.wikipedia.org</a:t>
            </a:r>
            <a:endParaRPr lang="ru-RU" sz="2000" dirty="0" smtClean="0"/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9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C0C0C"/>
                </a:solidFill>
              </a:rPr>
              <a:t>Цель</a:t>
            </a:r>
            <a:endParaRPr lang="ru-RU" b="1" dirty="0">
              <a:solidFill>
                <a:srgbClr val="5C0C0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644" y="170080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Получить представление о советском танковом вооружении, используемом во времена Великой Отечественной войны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4638"/>
            <a:ext cx="1385664" cy="1039552"/>
          </a:xfrm>
          <a:prstGeom prst="rect">
            <a:avLst/>
          </a:prstGeom>
          <a:solidFill>
            <a:srgbClr val="EB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709741"/>
            <a:ext cx="3744416" cy="1800200"/>
          </a:xfrm>
          <a:prstGeom prst="rect">
            <a:avLst/>
          </a:prstGeom>
          <a:solidFill>
            <a:srgbClr val="EB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43808" y="5342146"/>
            <a:ext cx="3672408" cy="1078086"/>
          </a:xfrm>
          <a:prstGeom prst="rect">
            <a:avLst/>
          </a:prstGeom>
          <a:solidFill>
            <a:srgbClr val="EB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1820" y="445599"/>
            <a:ext cx="3096344" cy="469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851D1F"/>
                </a:solidFill>
              </a:rPr>
              <a:t>ИСУ-152</a:t>
            </a:r>
            <a:endParaRPr lang="ru-RU" sz="4000" dirty="0">
              <a:solidFill>
                <a:srgbClr val="851D1F"/>
              </a:solidFill>
            </a:endParaRPr>
          </a:p>
        </p:txBody>
      </p:sp>
      <p:pic>
        <p:nvPicPr>
          <p:cNvPr id="5" name="Содержимое 4" descr="ису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1710" y="915031"/>
            <a:ext cx="5436604" cy="3622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546" y="4555588"/>
            <a:ext cx="8028892" cy="21037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/>
              <a:t>ИСУ-152</a:t>
            </a:r>
            <a:r>
              <a:rPr lang="ru-RU" sz="2000" dirty="0"/>
              <a:t> (</a:t>
            </a:r>
            <a:r>
              <a:rPr lang="ru-RU" sz="2000" i="1" dirty="0"/>
              <a:t>Объект 241</a:t>
            </a:r>
            <a:r>
              <a:rPr lang="ru-RU" sz="2000" dirty="0"/>
              <a:t>) — советская тяжёлая самоходно-артиллерийская установка (САУ) периода Великой Отечественной войны. В названии машины буква </a:t>
            </a:r>
            <a:r>
              <a:rPr lang="ru-RU" sz="2000" b="1" dirty="0"/>
              <a:t>«И»,</a:t>
            </a:r>
            <a:r>
              <a:rPr lang="ru-RU" sz="2000" dirty="0"/>
              <a:t> в дополнение к стандартному советскому обозначению </a:t>
            </a:r>
            <a:r>
              <a:rPr lang="ru-RU" sz="2000" b="1" dirty="0"/>
              <a:t>«СУ»</a:t>
            </a:r>
            <a:r>
              <a:rPr lang="ru-RU" sz="2000" dirty="0"/>
              <a:t> — самоходная установка, означает «на базе танка ИС». САУ того же калибра под названием СУ-152 выпускалась на другой танковой базе. Индекс </a:t>
            </a:r>
            <a:r>
              <a:rPr lang="ru-RU" sz="2000" b="1" dirty="0"/>
              <a:t>152</a:t>
            </a:r>
            <a:r>
              <a:rPr lang="ru-RU" sz="2000" dirty="0"/>
              <a:t> означает калибр основного вооружения </a:t>
            </a:r>
            <a:r>
              <a:rPr lang="ru-RU" sz="2000" dirty="0" smtClean="0"/>
              <a:t>машины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35" y="282869"/>
            <a:ext cx="1213729" cy="93886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5301207"/>
            <a:ext cx="5184576" cy="1369013"/>
          </a:xfrm>
          <a:prstGeom prst="rect">
            <a:avLst/>
          </a:prstGeom>
          <a:solidFill>
            <a:srgbClr val="EB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863" y="260648"/>
            <a:ext cx="3008313" cy="6853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851D1F"/>
                </a:solidFill>
              </a:rPr>
              <a:t>Т-34-85</a:t>
            </a:r>
            <a:endParaRPr lang="ru-RU" sz="4400" dirty="0">
              <a:solidFill>
                <a:srgbClr val="851D1F"/>
              </a:solidFill>
            </a:endParaRPr>
          </a:p>
        </p:txBody>
      </p:sp>
      <p:pic>
        <p:nvPicPr>
          <p:cNvPr id="8" name="Содержимое 7" descr="Т-34-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492896"/>
            <a:ext cx="6984776" cy="417732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" y="332656"/>
            <a:ext cx="1112119" cy="95451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764704"/>
            <a:ext cx="7344816" cy="18002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>T-34-85</a:t>
            </a:r>
            <a:r>
              <a:rPr lang="ru-RU" sz="1800" dirty="0" smtClean="0"/>
              <a:t> — войсковое обозначение последней модификации советского среднего танка  Т-34 с орудием калибра 85-мм. Принят на вооружение РККА Постановлением ГКО № 5021 от 23 января 1944 года. Спроектирован на базе серийного танка Т-34 образца 1942 года. Установка 85-мм пушки и конструктивные доработки значительно повысили боевую эффективность танка Т-34-85</a:t>
            </a:r>
          </a:p>
          <a:p>
            <a:pPr algn="just"/>
            <a:endParaRPr lang="ru-RU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71800" y="5481662"/>
            <a:ext cx="3816424" cy="936104"/>
          </a:xfrm>
          <a:prstGeom prst="rect">
            <a:avLst/>
          </a:prstGeom>
          <a:solidFill>
            <a:srgbClr val="EB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74638"/>
            <a:ext cx="1325984" cy="936104"/>
          </a:xfrm>
          <a:prstGeom prst="rect">
            <a:avLst/>
          </a:prstGeom>
          <a:solidFill>
            <a:srgbClr val="EB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4" descr="ис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743124"/>
            <a:ext cx="4032448" cy="3024336"/>
          </a:xfrm>
          <a:prstGeom prst="rect">
            <a:avLst/>
          </a:prstGeom>
        </p:spPr>
      </p:pic>
      <p:pic>
        <p:nvPicPr>
          <p:cNvPr id="1027" name="Picture 3" descr="S:\9 класс\6 класс\Mikhail-Killer the\kv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3295" y="3767460"/>
            <a:ext cx="4355857" cy="2795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844" y="180616"/>
            <a:ext cx="7704856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51D1F"/>
                </a:solidFill>
              </a:rPr>
              <a:t>ТЯЖЕЛЫЕ ТАНКИ СССР</a:t>
            </a:r>
            <a:endParaRPr lang="ru-RU" b="1" dirty="0">
              <a:solidFill>
                <a:srgbClr val="851D1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512" y="3861048"/>
            <a:ext cx="4038600" cy="896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851D1F"/>
                </a:solidFill>
              </a:rPr>
              <a:t>ИС 3</a:t>
            </a:r>
            <a:endParaRPr lang="ru-RU" b="1" dirty="0">
              <a:solidFill>
                <a:srgbClr val="851D1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56992"/>
            <a:ext cx="4038600" cy="276917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851D1F"/>
                </a:solidFill>
              </a:rPr>
              <a:t>КВ 85</a:t>
            </a:r>
            <a:endParaRPr lang="ru-RU" b="1" dirty="0">
              <a:solidFill>
                <a:srgbClr val="851D1F"/>
              </a:solidFill>
            </a:endParaRPr>
          </a:p>
        </p:txBody>
      </p:sp>
      <p:pic>
        <p:nvPicPr>
          <p:cNvPr id="8" name="01693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 flipH="1">
            <a:off x="9098280" y="0"/>
            <a:ext cx="45719" cy="45719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59732" y="5236756"/>
            <a:ext cx="4752528" cy="1360597"/>
          </a:xfrm>
          <a:prstGeom prst="rect">
            <a:avLst/>
          </a:prstGeom>
          <a:solidFill>
            <a:srgbClr val="EB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09" y="295271"/>
            <a:ext cx="1107047" cy="938865"/>
          </a:xfrm>
          <a:prstGeom prst="rect">
            <a:avLst/>
          </a:prstGeom>
        </p:spPr>
      </p:pic>
      <p:pic>
        <p:nvPicPr>
          <p:cNvPr id="1027" name="Picture 3" descr="S:\9 класс\6 класс\Mikhail-Killer the\is3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645025"/>
            <a:ext cx="5328592" cy="2952328"/>
          </a:xfrm>
          <a:prstGeom prst="rect">
            <a:avLst/>
          </a:prstGeom>
          <a:noFill/>
        </p:spPr>
      </p:pic>
      <p:pic>
        <p:nvPicPr>
          <p:cNvPr id="1026" name="Picture 2" descr="S:\9 класс\6 класс\Mikhail-Killer the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764704"/>
            <a:ext cx="5432053" cy="286545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340768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Этот танк явился последней советской тяжелой машиной, принятой на вооружение и запущенной в серийное производство во время Второй мировой войны. При сохранении вооружения танка ИС-2, в ИС-3 по-новому решена конструкция брони носовой части, введен люк-лаз над местом механика-водителя, упразднены смотровые прорези в верхнем лобовом листе.</a:t>
            </a:r>
          </a:p>
          <a:p>
            <a:pPr algn="just"/>
            <a:r>
              <a:rPr lang="ru-RU" sz="2200" dirty="0" smtClean="0"/>
              <a:t>Оригинальная конструкция сварного корпуса и литой башни значительно повысили броневую защиту по сравнению с ИС-2, от которого в модификацию ИС-3 были заимствованы многие узлы и агрегаты. Устанавливались 12,7-мм зенитный пулемет ДШК, радиостанция 10-РК-26, танковый прицел ТШ-17 и средства постановки дымозавес МДШ. В период с 1945 по 1946 год было выпущено более 2300 боевых машин этого типа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152860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851D1F"/>
                </a:solidFill>
              </a:rPr>
              <a:t>ИС-3</a:t>
            </a:r>
            <a:endParaRPr lang="ru-RU" sz="4000" b="1" i="1" dirty="0">
              <a:solidFill>
                <a:srgbClr val="851D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70832" y="5284607"/>
            <a:ext cx="5277432" cy="1305219"/>
          </a:xfrm>
          <a:prstGeom prst="rect">
            <a:avLst/>
          </a:prstGeom>
          <a:solidFill>
            <a:srgbClr val="EB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S:\9 класс\6 класс\Mikhail-Killer the\1341027017_kb85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787556"/>
            <a:ext cx="5112568" cy="2855734"/>
          </a:xfrm>
          <a:prstGeom prst="rect">
            <a:avLst/>
          </a:prstGeom>
          <a:noFill/>
        </p:spPr>
      </p:pic>
      <p:pic>
        <p:nvPicPr>
          <p:cNvPr id="2050" name="Picture 2" descr="S:\9 класс\6 класс\Mikhail-Killer the\1341026990_kv85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645024"/>
            <a:ext cx="4805040" cy="29448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1412776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Танк создан на базе КВ-1С в связи с задержкой отработки ИС-1. На нем установлена, разработанная для ИС-1 башня с увеличенным погоном, усиленным бронированием и 85-мм пушкой Д-5. Пушка была установлена на цапфах в лобовой части башни и прикрыта броневой маской. Новая машина стала очередным шагом на пути создания тяжелого танка, резко отличающегося от среднего не только более мощным бронированием, но и вооружением.</a:t>
            </a:r>
          </a:p>
          <a:p>
            <a:pPr algn="just"/>
            <a:r>
              <a:rPr lang="ru-RU" sz="2000" dirty="0" smtClean="0"/>
              <a:t>Установка новой пушки потребовала изменить боеукладку, боекомплект уменьшился до 70 снарядов. Вместо лобового пулемета в шаровой установке справа от водителя был установлен неподвижный курсовой пулемет, неприцельный огонь из которого вел механик-водитель. Это позволило исключить из состава экипажа стрелка-радиста. Рядом с местом командира устанавливалась радиостанция. В связи с тем, что танк являлся своего рода "переходной моделью", выпуск его продолжался сравнительно недолго. Всего было выпущено 130 единиц КВ-85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61706" y="194049"/>
            <a:ext cx="1436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851D1F"/>
                </a:solidFill>
              </a:rPr>
              <a:t>КВ-85</a:t>
            </a:r>
            <a:endParaRPr lang="ru-RU" sz="4000" b="1" i="1" dirty="0">
              <a:solidFill>
                <a:srgbClr val="851D1F"/>
              </a:solidFill>
            </a:endParaRPr>
          </a:p>
        </p:txBody>
      </p:sp>
      <p:pic>
        <p:nvPicPr>
          <p:cNvPr id="8" name="01693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>
            <a:off x="9143999" y="0"/>
            <a:ext cx="45719" cy="457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274638"/>
            <a:ext cx="1080120" cy="936104"/>
          </a:xfrm>
          <a:prstGeom prst="rect">
            <a:avLst/>
          </a:prstGeom>
          <a:solidFill>
            <a:srgbClr val="EB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1760" y="5498053"/>
            <a:ext cx="4320480" cy="936104"/>
          </a:xfrm>
          <a:prstGeom prst="rect">
            <a:avLst/>
          </a:prstGeom>
          <a:solidFill>
            <a:srgbClr val="EB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4638"/>
            <a:ext cx="1325984" cy="936104"/>
          </a:xfrm>
          <a:prstGeom prst="rect">
            <a:avLst/>
          </a:prstGeom>
          <a:solidFill>
            <a:srgbClr val="EB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46975" y="269952"/>
            <a:ext cx="1436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851D1F"/>
                </a:solidFill>
              </a:rPr>
              <a:t>КВ-85</a:t>
            </a:r>
            <a:endParaRPr lang="ru-RU" sz="4000" b="1" i="1" dirty="0">
              <a:solidFill>
                <a:srgbClr val="851D1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841" y="570332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Памятник </a:t>
            </a:r>
            <a:r>
              <a:rPr lang="ru-RU" b="1" dirty="0"/>
              <a:t>«</a:t>
            </a:r>
            <a:r>
              <a:rPr lang="ru-RU" b="1" dirty="0" smtClean="0"/>
              <a:t>Танк-победитель</a:t>
            </a:r>
            <a:r>
              <a:rPr lang="ru-RU" b="1" dirty="0"/>
              <a:t>» </a:t>
            </a:r>
            <a:r>
              <a:rPr lang="ru-RU" dirty="0"/>
              <a:t>установлен в Санкт-Петербурге у реки Красненькой (пр. Стачек, 106—108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77838"/>
            <a:ext cx="7056784" cy="44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4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5301208"/>
            <a:ext cx="4752528" cy="1152128"/>
          </a:xfrm>
          <a:prstGeom prst="rect">
            <a:avLst/>
          </a:prstGeom>
          <a:solidFill>
            <a:srgbClr val="EB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4638"/>
            <a:ext cx="1325984" cy="936104"/>
          </a:xfrm>
          <a:prstGeom prst="rect">
            <a:avLst/>
          </a:prstGeom>
          <a:solidFill>
            <a:srgbClr val="EBD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13443"/>
            <a:ext cx="7830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Великая Отечественная война 1941-1945 годов закончилась полной победой советского народа над гитлеровской Германией. Героические свершения нашего народа и его Вооруженных Сил в годы войны были и остаются неиссякаемым источником воспитания патриотизма, любви к Отечеству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16" y="2821767"/>
            <a:ext cx="3762350" cy="2739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r="388"/>
          <a:stretch/>
        </p:blipFill>
        <p:spPr>
          <a:xfrm>
            <a:off x="0" y="4797152"/>
            <a:ext cx="9144675" cy="19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6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4" id="{BAF7A62A-7066-401A-830D-55FF8D7C0CBC}" vid="{ED041CF2-3412-4A14-9BB5-78956C6471C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349</TotalTime>
  <Words>123</Words>
  <Application>Microsoft Office PowerPoint</Application>
  <PresentationFormat>Экран (4:3)</PresentationFormat>
  <Paragraphs>25</Paragraphs>
  <Slides>10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Тема4</vt:lpstr>
      <vt:lpstr>СОВЕТСКИЕ ТАНКИ ВОВ      1941-1945</vt:lpstr>
      <vt:lpstr>Цель</vt:lpstr>
      <vt:lpstr>ИСУ-152</vt:lpstr>
      <vt:lpstr>Т-34-85</vt:lpstr>
      <vt:lpstr>ТЯЖЕЛЫЕ ТАНКИ СССР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class9</dc:creator>
  <cp:lastModifiedBy>sadik</cp:lastModifiedBy>
  <cp:revision>37</cp:revision>
  <dcterms:created xsi:type="dcterms:W3CDTF">2019-01-23T12:09:47Z</dcterms:created>
  <dcterms:modified xsi:type="dcterms:W3CDTF">2019-04-02T18:44:08Z</dcterms:modified>
</cp:coreProperties>
</file>